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96" r:id="rId2"/>
    <p:sldId id="2540" r:id="rId3"/>
    <p:sldId id="2601" r:id="rId4"/>
    <p:sldId id="2584" r:id="rId5"/>
    <p:sldId id="2581" r:id="rId6"/>
    <p:sldId id="2617" r:id="rId7"/>
    <p:sldId id="2606" r:id="rId8"/>
    <p:sldId id="2575" r:id="rId9"/>
    <p:sldId id="2605" r:id="rId10"/>
    <p:sldId id="2611" r:id="rId11"/>
    <p:sldId id="2567" r:id="rId12"/>
    <p:sldId id="2599" r:id="rId13"/>
    <p:sldId id="2604" r:id="rId14"/>
    <p:sldId id="2616" r:id="rId15"/>
    <p:sldId id="2614" r:id="rId16"/>
    <p:sldId id="2608" r:id="rId17"/>
    <p:sldId id="2609" r:id="rId18"/>
    <p:sldId id="2565" r:id="rId19"/>
    <p:sldId id="2607" r:id="rId20"/>
    <p:sldId id="2610" r:id="rId21"/>
    <p:sldId id="2602" r:id="rId22"/>
    <p:sldId id="2560" r:id="rId23"/>
    <p:sldId id="2618" r:id="rId24"/>
    <p:sldId id="2623" r:id="rId2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21" autoAdjust="0"/>
    <p:restoredTop sz="95280" autoAdjust="0"/>
  </p:normalViewPr>
  <p:slideViewPr>
    <p:cSldViewPr snapToGrid="0" snapToObjects="1" showGuides="1">
      <p:cViewPr varScale="1">
        <p:scale>
          <a:sx n="69" d="100"/>
          <a:sy n="69" d="100"/>
        </p:scale>
        <p:origin x="486" y="66"/>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1686"/>
    </p:cViewPr>
  </p:sorterViewPr>
  <p:notesViewPr>
    <p:cSldViewPr snapToGrid="0" snapToObjects="1">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1" y="0"/>
            <a:ext cx="3066732" cy="469780"/>
          </a:xfrm>
          <a:prstGeom prst="rect">
            <a:avLst/>
          </a:prstGeom>
        </p:spPr>
        <p:txBody>
          <a:bodyPr vert="horz" lIns="93937" tIns="46968" rIns="93937" bIns="46968"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4008705" y="0"/>
            <a:ext cx="3066732" cy="469780"/>
          </a:xfrm>
          <a:prstGeom prst="rect">
            <a:avLst/>
          </a:prstGeom>
        </p:spPr>
        <p:txBody>
          <a:bodyPr vert="horz" lIns="93937" tIns="46968" rIns="93937" bIns="46968" rtlCol="0"/>
          <a:lstStyle>
            <a:lvl1pPr algn="r">
              <a:defRPr sz="1200"/>
            </a:lvl1pPr>
          </a:lstStyle>
          <a:p>
            <a:fld id="{0248B25D-8766-427E-8C9E-4845048D8DFC}" type="datetimeFigureOut">
              <a:rPr lang="en-US" smtClean="0"/>
              <a:t>3/23/2022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1" y="8893297"/>
            <a:ext cx="3066732" cy="469779"/>
          </a:xfrm>
          <a:prstGeom prst="rect">
            <a:avLst/>
          </a:prstGeom>
        </p:spPr>
        <p:txBody>
          <a:bodyPr vert="horz" lIns="93937" tIns="46968" rIns="93937" bIns="4696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4008705" y="8893297"/>
            <a:ext cx="3066732" cy="469779"/>
          </a:xfrm>
          <a:prstGeom prst="rect">
            <a:avLst/>
          </a:prstGeom>
        </p:spPr>
        <p:txBody>
          <a:bodyPr vert="horz" lIns="93937" tIns="46968" rIns="93937" bIns="46968"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9780"/>
          </a:xfrm>
          <a:prstGeom prst="rect">
            <a:avLst/>
          </a:prstGeom>
        </p:spPr>
        <p:txBody>
          <a:bodyPr vert="horz" lIns="93937" tIns="46968" rIns="93937"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2" cy="469780"/>
          </a:xfrm>
          <a:prstGeom prst="rect">
            <a:avLst/>
          </a:prstGeom>
        </p:spPr>
        <p:txBody>
          <a:bodyPr vert="horz" lIns="93937" tIns="46968" rIns="93937" bIns="46968" rtlCol="0"/>
          <a:lstStyle>
            <a:lvl1pPr algn="r">
              <a:defRPr sz="1200"/>
            </a:lvl1pPr>
          </a:lstStyle>
          <a:p>
            <a:fld id="{426F439B-391B-4B41-826A-951FCF412C34}" type="datetimeFigureOut">
              <a:rPr lang="en-US" smtClean="0"/>
              <a:t>3/23/2022</a:t>
            </a:fld>
            <a:endParaRPr lang="en-US" dirty="0"/>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7" tIns="46968" rIns="93937"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7" tIns="46968" rIns="93937"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7"/>
            <a:ext cx="3066732" cy="469779"/>
          </a:xfrm>
          <a:prstGeom prst="rect">
            <a:avLst/>
          </a:prstGeom>
        </p:spPr>
        <p:txBody>
          <a:bodyPr vert="horz" lIns="93937" tIns="46968" rIns="93937"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2" cy="469779"/>
          </a:xfrm>
          <a:prstGeom prst="rect">
            <a:avLst/>
          </a:prstGeom>
        </p:spPr>
        <p:txBody>
          <a:bodyPr vert="horz" lIns="93937" tIns="46968" rIns="93937" bIns="46968"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1201944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3377315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100858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353511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1569041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2174738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1605207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17</a:t>
            </a:fld>
            <a:endParaRPr lang="en-US" dirty="0"/>
          </a:p>
        </p:txBody>
      </p:sp>
    </p:spTree>
    <p:extLst>
      <p:ext uri="{BB962C8B-B14F-4D97-AF65-F5344CB8AC3E}">
        <p14:creationId xmlns:p14="http://schemas.microsoft.com/office/powerpoint/2010/main" val="2940329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18</a:t>
            </a:fld>
            <a:endParaRPr lang="en-US" dirty="0"/>
          </a:p>
        </p:txBody>
      </p:sp>
    </p:spTree>
    <p:extLst>
      <p:ext uri="{BB962C8B-B14F-4D97-AF65-F5344CB8AC3E}">
        <p14:creationId xmlns:p14="http://schemas.microsoft.com/office/powerpoint/2010/main" val="2672709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837848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20</a:t>
            </a:fld>
            <a:endParaRPr lang="en-US" dirty="0"/>
          </a:p>
        </p:txBody>
      </p:sp>
    </p:spTree>
    <p:extLst>
      <p:ext uri="{BB962C8B-B14F-4D97-AF65-F5344CB8AC3E}">
        <p14:creationId xmlns:p14="http://schemas.microsoft.com/office/powerpoint/2010/main" val="387571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2034106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1325634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397167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235246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259849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3156458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7931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397367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1991118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2040716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26.jpg"/><Relationship Id="rId5" Type="http://schemas.openxmlformats.org/officeDocument/2006/relationships/image" Target="../media/image50.jp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58.jp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hyperlink" Target="https://www.longbeach.gov/globalassets/lbds/media-library/documents/housing--neighborhood-services/multi-family-housing-rehabilitation/multi-family-booklet-revised-2020-0824" TargetMode="External"/><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image" Target="../media/image62.jpg"/><Relationship Id="rId1" Type="http://schemas.openxmlformats.org/officeDocument/2006/relationships/slideLayout" Target="../slideLayouts/slideLayout19.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64.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5D366-BDCD-4761-A29B-21881A691F59}"/>
              </a:ext>
            </a:extLst>
          </p:cNvPr>
          <p:cNvPicPr>
            <a:picLocks noChangeAspect="1"/>
          </p:cNvPicPr>
          <p:nvPr/>
        </p:nvPicPr>
        <p:blipFill rotWithShape="1">
          <a:blip r:embed="rId3"/>
          <a:srcRect t="6572" b="38922"/>
          <a:stretch/>
        </p:blipFill>
        <p:spPr>
          <a:xfrm>
            <a:off x="0" y="0"/>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118381"/>
            <a:ext cx="9575801" cy="891250"/>
          </a:xfrm>
        </p:spPr>
        <p:txBody>
          <a:bodyPr anchor="t">
            <a:normAutofit/>
          </a:bodyPr>
          <a:lstStyle/>
          <a:p>
            <a:r>
              <a:rPr lang="en-US" dirty="0"/>
              <a:t>A PROUD HERITAGE</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199" y="4699172"/>
            <a:ext cx="9575800" cy="338549"/>
          </a:xfrm>
        </p:spPr>
        <p:txBody>
          <a:bodyPr>
            <a:normAutofit/>
          </a:bodyPr>
          <a:lstStyle/>
          <a:p>
            <a:r>
              <a:rPr lang="en-US" dirty="0"/>
              <a:t>LONG BEACH AFRICAN AMERICAN COMMUNITY</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srcRect/>
          <a:stretch/>
        </p:blipFill>
        <p:spPr>
          <a:xfrm>
            <a:off x="0" y="0"/>
            <a:ext cx="4835228" cy="4814067"/>
          </a:xfrm>
        </p:spPr>
      </p:pic>
      <p:sp>
        <p:nvSpPr>
          <p:cNvPr id="3" name="Text Placeholder 2"/>
          <p:cNvSpPr>
            <a:spLocks noGrp="1"/>
          </p:cNvSpPr>
          <p:nvPr>
            <p:ph type="body" sz="quarter" idx="14"/>
          </p:nvPr>
        </p:nvSpPr>
        <p:spPr>
          <a:xfrm>
            <a:off x="4835228" y="3665204"/>
            <a:ext cx="7135091" cy="2196780"/>
          </a:xfrm>
        </p:spPr>
        <p:txBody>
          <a:bodyPr/>
          <a:lstStyle/>
          <a:p>
            <a:r>
              <a:rPr lang="en-US" dirty="0"/>
              <a:t>Arts &amp; Culture</a:t>
            </a:r>
          </a:p>
        </p:txBody>
      </p:sp>
      <p:sp>
        <p:nvSpPr>
          <p:cNvPr id="2" name="TextBox 1">
            <a:extLst>
              <a:ext uri="{FF2B5EF4-FFF2-40B4-BE49-F238E27FC236}">
                <a16:creationId xmlns:a16="http://schemas.microsoft.com/office/drawing/2014/main" id="{93385362-C908-4A2A-AA71-B800D8EE6CFD}"/>
              </a:ext>
            </a:extLst>
          </p:cNvPr>
          <p:cNvSpPr txBox="1"/>
          <p:nvPr/>
        </p:nvSpPr>
        <p:spPr>
          <a:xfrm>
            <a:off x="5250873" y="429491"/>
            <a:ext cx="5915891" cy="1200329"/>
          </a:xfrm>
          <a:prstGeom prst="rect">
            <a:avLst/>
          </a:prstGeom>
          <a:noFill/>
        </p:spPr>
        <p:txBody>
          <a:bodyPr wrap="square" rtlCol="0">
            <a:spAutoFit/>
          </a:bodyPr>
          <a:lstStyle/>
          <a:p>
            <a:r>
              <a:rPr lang="en-US" dirty="0"/>
              <a:t>Tour sites Pan African, LB Community Improvement, New Hope, SMBC, 2</a:t>
            </a:r>
            <a:r>
              <a:rPr lang="en-US" baseline="30000" dirty="0"/>
              <a:t>nd</a:t>
            </a:r>
            <a:r>
              <a:rPr lang="en-US" dirty="0"/>
              <a:t> Baptist, VIP, Anaheim Shopping Center, Myrtle Ave, Olive, McBride Home, Japanese influence &amp; Art Center</a:t>
            </a:r>
          </a:p>
        </p:txBody>
      </p:sp>
    </p:spTree>
    <p:extLst>
      <p:ext uri="{BB962C8B-B14F-4D97-AF65-F5344CB8AC3E}">
        <p14:creationId xmlns:p14="http://schemas.microsoft.com/office/powerpoint/2010/main" val="194237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3"/>
          <a:srcRect t="1516" b="1516"/>
          <a:stretch/>
        </p:blipFill>
        <p:spPr>
          <a:xfrm>
            <a:off x="188860" y="3428990"/>
            <a:ext cx="4558400" cy="3429009"/>
          </a:xfrm>
        </p:spPr>
      </p:pic>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4959930" y="505682"/>
            <a:ext cx="6604000" cy="6019799"/>
          </a:xfrm>
        </p:spPr>
        <p:txBody>
          <a:bodyPr>
            <a:normAutofit fontScale="92500" lnSpcReduction="20000"/>
          </a:bodyPr>
          <a:lstStyle/>
          <a:p>
            <a:r>
              <a:rPr lang="en-US" dirty="0" err="1"/>
              <a:t>Akinsanya</a:t>
            </a:r>
            <a:r>
              <a:rPr lang="en-US" dirty="0"/>
              <a:t> </a:t>
            </a:r>
            <a:r>
              <a:rPr lang="en-US" dirty="0" err="1"/>
              <a:t>Kambon</a:t>
            </a:r>
            <a:r>
              <a:rPr lang="en-US" dirty="0"/>
              <a:t> – a.k.a. Mark Teemer (born in Sacramento, CA, 1946).  </a:t>
            </a:r>
            <a:r>
              <a:rPr lang="en-US" dirty="0" err="1"/>
              <a:t>Akinsanya</a:t>
            </a:r>
            <a:r>
              <a:rPr lang="en-US" dirty="0"/>
              <a:t> </a:t>
            </a:r>
            <a:r>
              <a:rPr lang="en-US" dirty="0" err="1"/>
              <a:t>Kambon</a:t>
            </a:r>
            <a:r>
              <a:rPr lang="en-US" dirty="0"/>
              <a:t> is a multimedia artist.  He has a master’s degree in fine art.  He is a prolific artist, and over his life has worked in all medias.  Currently he is working in oil, watercolor, charcoal, pen and ink, pottery, ceramic, and bronze sculpting.  </a:t>
            </a:r>
            <a:r>
              <a:rPr lang="en-US" dirty="0" err="1"/>
              <a:t>Kambon’s</a:t>
            </a:r>
            <a:r>
              <a:rPr lang="en-US" dirty="0"/>
              <a:t> artworks are influenced by his life experiences. This includes being stricken with polio at age three, military service – United States Marine Corps, political activist, college professor, public speaker, and extensive travels in Africa.  </a:t>
            </a:r>
            <a:r>
              <a:rPr lang="en-US" dirty="0" err="1"/>
              <a:t>Akinsanya</a:t>
            </a:r>
            <a:r>
              <a:rPr lang="en-US" dirty="0"/>
              <a:t>  </a:t>
            </a:r>
            <a:r>
              <a:rPr lang="en-US" dirty="0" err="1"/>
              <a:t>Kambon</a:t>
            </a:r>
            <a:r>
              <a:rPr lang="en-US" dirty="0"/>
              <a:t> is a revolutionary artist.  His philosophy is “art is not for arts’ sake, but must be used to uplift humanity”.</a:t>
            </a:r>
          </a:p>
          <a:p>
            <a:r>
              <a:rPr lang="en-US" dirty="0"/>
              <a:t>Drafted to United States military service at age 19 to serve in the Vietnam War, </a:t>
            </a:r>
            <a:r>
              <a:rPr lang="en-US" dirty="0" err="1"/>
              <a:t>Akinsanya</a:t>
            </a:r>
            <a:r>
              <a:rPr lang="en-US" dirty="0"/>
              <a:t> </a:t>
            </a:r>
            <a:r>
              <a:rPr lang="en-US" dirty="0" err="1"/>
              <a:t>Kambon</a:t>
            </a:r>
            <a:r>
              <a:rPr lang="en-US" dirty="0"/>
              <a:t> returned to the U.S. in the height of the 60’s counterculture, the African-American Civil Rights Movement, and the Black Power Movement.  He was then drafted into the Black Panther Party (BPP), and served as the Lieutenant of Culture for the Sacramento Chapter. In that position he served by interpreting and communicating the principles of revolutionary culture, and Black Panther ideology.  His primary means of fulfilling this function was through promoting artistic expression, and socio-political education.</a:t>
            </a:r>
          </a:p>
          <a:p>
            <a:r>
              <a:rPr lang="en-US" dirty="0"/>
              <a:t>Working tirelessly in his community efforts, his message today is still “education”.  In 1984 inspired by his BPP indoctrination to serve the community, </a:t>
            </a:r>
            <a:r>
              <a:rPr lang="en-US" dirty="0" err="1"/>
              <a:t>Kambon</a:t>
            </a:r>
            <a:r>
              <a:rPr lang="en-US" dirty="0"/>
              <a:t> founded the nonprofit organization, Pan African Art (PAA) in Long Beach, CA.  Now celebrating 30 years PAA continues to provide free art, culture, and leadership programs to community youth.  </a:t>
            </a:r>
            <a:r>
              <a:rPr lang="en-US" dirty="0" err="1"/>
              <a:t>Kambon</a:t>
            </a:r>
            <a:r>
              <a:rPr lang="en-US" dirty="0"/>
              <a:t> has traveled extensively in Africa since 1974.  There he has lectured, held art exhibits, provided art/culture workshops to youth, met with top civic and military leaders, and studied under local artists.</a:t>
            </a:r>
          </a:p>
          <a:p>
            <a:r>
              <a:rPr lang="en-US" dirty="0"/>
              <a:t>The artworks of </a:t>
            </a:r>
            <a:r>
              <a:rPr lang="en-US" dirty="0" err="1"/>
              <a:t>Akinsanya</a:t>
            </a:r>
            <a:r>
              <a:rPr lang="en-US" dirty="0"/>
              <a:t> </a:t>
            </a:r>
            <a:r>
              <a:rPr lang="en-US" dirty="0" err="1"/>
              <a:t>Kambon</a:t>
            </a:r>
            <a:r>
              <a:rPr lang="en-US" dirty="0"/>
              <a:t> are thought provoking and captivating.  He has unique mastery in use of color, form, and subject.  His very impressive oeuvres are a beautiful tapestry of his knowledge, and life experiences enriching the lives of his viewers.  The </a:t>
            </a:r>
            <a:r>
              <a:rPr lang="en-US" dirty="0" err="1"/>
              <a:t>Kambon</a:t>
            </a:r>
            <a:r>
              <a:rPr lang="en-US" dirty="0"/>
              <a:t> exhibition is a unique experience.  As the contemporary cultural and political world changes, his works become a visual and artistic witnesses to humanity.  They will become ever more valuable when viewed through this artist’s effort to chronicle aspects of a living, changing culture that he feels should be retained and preserved.  In his words, “There is nothing more significant for me than using art to educate people on the African experience, history, and culture.  Unapologetically he says, “It is o.k. for us to have artworks that are priceless – our experience is priceless”.</a:t>
            </a:r>
          </a:p>
          <a:p>
            <a:r>
              <a:rPr lang="en-US" dirty="0" err="1"/>
              <a:t>Akinsanya</a:t>
            </a:r>
            <a:r>
              <a:rPr lang="en-US" dirty="0"/>
              <a:t> </a:t>
            </a:r>
            <a:r>
              <a:rPr lang="en-US" dirty="0" err="1"/>
              <a:t>Kambon</a:t>
            </a:r>
            <a:r>
              <a:rPr lang="en-US" dirty="0"/>
              <a:t> lives in Long Beach, CA.  As a professor he taught for 26 years at California State University, Long Beach.  He has now retired from teaching.  Driven by his passion to create art he works daily in his private studio.  2228 &amp; 2240 Atlantic Ave</a:t>
            </a:r>
          </a:p>
          <a:p>
            <a:endParaRPr lang="en-US" dirty="0"/>
          </a:p>
          <a:p>
            <a:endParaRPr lang="en-US" dirty="0"/>
          </a:p>
          <a:p>
            <a:endParaRPr lang="en-US" dirty="0"/>
          </a:p>
        </p:txBody>
      </p:sp>
      <p:pic>
        <p:nvPicPr>
          <p:cNvPr id="6" name="Picture 5" descr="A person wearing a hat and sunglasses&#10;&#10;Description automatically generated with medium confidence">
            <a:extLst>
              <a:ext uri="{FF2B5EF4-FFF2-40B4-BE49-F238E27FC236}">
                <a16:creationId xmlns:a16="http://schemas.microsoft.com/office/drawing/2014/main" id="{D9D4E008-7A10-4A32-9461-A6F870C46A14}"/>
              </a:ext>
            </a:extLst>
          </p:cNvPr>
          <p:cNvPicPr>
            <a:picLocks noChangeAspect="1"/>
          </p:cNvPicPr>
          <p:nvPr/>
        </p:nvPicPr>
        <p:blipFill>
          <a:blip r:embed="rId4"/>
          <a:stretch>
            <a:fillRect/>
          </a:stretch>
        </p:blipFill>
        <p:spPr>
          <a:xfrm>
            <a:off x="470130" y="754646"/>
            <a:ext cx="1910879" cy="1667018"/>
          </a:xfrm>
          <a:prstGeom prst="rect">
            <a:avLst/>
          </a:prstGeo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1569720" y="1941710"/>
            <a:ext cx="3085618" cy="1325563"/>
          </a:xfrm>
        </p:spPr>
        <p:txBody>
          <a:bodyPr>
            <a:normAutofit/>
          </a:bodyPr>
          <a:lstStyle/>
          <a:p>
            <a:r>
              <a:rPr lang="en-US" dirty="0" err="1"/>
              <a:t>Akinsanya</a:t>
            </a:r>
            <a:r>
              <a:rPr lang="en-US" dirty="0"/>
              <a:t> </a:t>
            </a:r>
            <a:r>
              <a:rPr lang="en-US" dirty="0" err="1"/>
              <a:t>Kambon</a:t>
            </a:r>
            <a:endParaRPr lang="en-US" dirty="0"/>
          </a:p>
        </p:txBody>
      </p:sp>
    </p:spTree>
    <p:extLst>
      <p:ext uri="{BB962C8B-B14F-4D97-AF65-F5344CB8AC3E}">
        <p14:creationId xmlns:p14="http://schemas.microsoft.com/office/powerpoint/2010/main" val="268795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F79BA4-5F8F-4633-B94F-48B6D3BBCE26}"/>
              </a:ext>
            </a:extLst>
          </p:cNvPr>
          <p:cNvSpPr>
            <a:spLocks noGrp="1"/>
          </p:cNvSpPr>
          <p:nvPr>
            <p:ph type="title"/>
          </p:nvPr>
        </p:nvSpPr>
        <p:spPr>
          <a:xfrm>
            <a:off x="2805306" y="800897"/>
            <a:ext cx="7135570" cy="822240"/>
          </a:xfrm>
        </p:spPr>
        <p:txBody>
          <a:bodyPr>
            <a:normAutofit/>
          </a:bodyPr>
          <a:lstStyle/>
          <a:p>
            <a:r>
              <a:rPr lang="en-US" sz="3200" dirty="0"/>
              <a:t>FORGOTTEN IMAGES</a:t>
            </a:r>
          </a:p>
        </p:txBody>
      </p:sp>
      <p:pic>
        <p:nvPicPr>
          <p:cNvPr id="10" name="Picture 9" descr="A picture containing text, indoor, cluttered, several&#10;&#10;Description automatically generated">
            <a:extLst>
              <a:ext uri="{FF2B5EF4-FFF2-40B4-BE49-F238E27FC236}">
                <a16:creationId xmlns:a16="http://schemas.microsoft.com/office/drawing/2014/main" id="{A76B0FC1-884F-4C15-B623-D1097252593A}"/>
              </a:ext>
            </a:extLst>
          </p:cNvPr>
          <p:cNvPicPr>
            <a:picLocks noChangeAspect="1"/>
          </p:cNvPicPr>
          <p:nvPr/>
        </p:nvPicPr>
        <p:blipFill rotWithShape="1">
          <a:blip r:embed="rId3"/>
          <a:srcRect l="35072"/>
          <a:stretch/>
        </p:blipFill>
        <p:spPr>
          <a:xfrm>
            <a:off x="7000272" y="2682861"/>
            <a:ext cx="4273470" cy="3888057"/>
          </a:xfrm>
          <a:prstGeom prst="rect">
            <a:avLst/>
          </a:prstGeom>
        </p:spPr>
      </p:pic>
      <p:pic>
        <p:nvPicPr>
          <p:cNvPr id="2" name="Picture 1">
            <a:extLst>
              <a:ext uri="{FF2B5EF4-FFF2-40B4-BE49-F238E27FC236}">
                <a16:creationId xmlns:a16="http://schemas.microsoft.com/office/drawing/2014/main" id="{737BC751-1401-45D3-AB4A-619150901763}"/>
              </a:ext>
            </a:extLst>
          </p:cNvPr>
          <p:cNvPicPr>
            <a:picLocks noChangeAspect="1"/>
          </p:cNvPicPr>
          <p:nvPr/>
        </p:nvPicPr>
        <p:blipFill>
          <a:blip r:embed="rId4"/>
          <a:stretch>
            <a:fillRect/>
          </a:stretch>
        </p:blipFill>
        <p:spPr>
          <a:xfrm>
            <a:off x="385713" y="621535"/>
            <a:ext cx="4058998" cy="1534356"/>
          </a:xfrm>
          <a:prstGeom prst="rect">
            <a:avLst/>
          </a:prstGeom>
        </p:spPr>
      </p:pic>
      <p:sp>
        <p:nvSpPr>
          <p:cNvPr id="7" name="TextBox 6">
            <a:extLst>
              <a:ext uri="{FF2B5EF4-FFF2-40B4-BE49-F238E27FC236}">
                <a16:creationId xmlns:a16="http://schemas.microsoft.com/office/drawing/2014/main" id="{920BCF5F-4C63-4B1E-864F-636CA50A8732}"/>
              </a:ext>
            </a:extLst>
          </p:cNvPr>
          <p:cNvSpPr txBox="1"/>
          <p:nvPr/>
        </p:nvSpPr>
        <p:spPr>
          <a:xfrm>
            <a:off x="385713" y="2624618"/>
            <a:ext cx="5424494" cy="4154984"/>
          </a:xfrm>
          <a:prstGeom prst="rect">
            <a:avLst/>
          </a:prstGeom>
          <a:noFill/>
        </p:spPr>
        <p:txBody>
          <a:bodyPr wrap="square">
            <a:spAutoFit/>
          </a:bodyPr>
          <a:lstStyle/>
          <a:p>
            <a:pPr algn="just"/>
            <a:r>
              <a:rPr lang="en-US" sz="1100" dirty="0">
                <a:solidFill>
                  <a:schemeClr val="bg1"/>
                </a:solidFill>
              </a:rPr>
              <a:t>David and Sharon McLucas are owners of the Forgotten Images: A Traveling Educational Exhibit and Museum. “Their exhibit featured thousands of lost and forgotten artifacts that span two centuries of the African-American experience in America.” .</a:t>
            </a:r>
          </a:p>
          <a:p>
            <a:pPr algn="just"/>
            <a:endParaRPr lang="en-US" sz="1100" dirty="0">
              <a:solidFill>
                <a:schemeClr val="bg1"/>
              </a:solidFill>
            </a:endParaRPr>
          </a:p>
          <a:p>
            <a:pPr algn="just"/>
            <a:r>
              <a:rPr lang="en-US" sz="1100" dirty="0">
                <a:solidFill>
                  <a:schemeClr val="bg1"/>
                </a:solidFill>
              </a:rPr>
              <a:t>David McLucas stated that this was a personal collection that he started from home and people would casually stop by. He ended up doing tours in his own home.</a:t>
            </a:r>
          </a:p>
          <a:p>
            <a:pPr algn="just"/>
            <a:endParaRPr lang="en-US" sz="1100" dirty="0">
              <a:solidFill>
                <a:schemeClr val="bg1"/>
              </a:solidFill>
            </a:endParaRPr>
          </a:p>
          <a:p>
            <a:pPr algn="just"/>
            <a:r>
              <a:rPr lang="en-US" sz="1100" dirty="0">
                <a:solidFill>
                  <a:schemeClr val="bg1"/>
                </a:solidFill>
              </a:rPr>
              <a:t>Once he had 20,000 items in his collection, he realized there was need to have information on what went on with the African Americans and the slaves. He learned that lot of items he seeks were achievable to find, so he went out and started collecting.</a:t>
            </a:r>
          </a:p>
          <a:p>
            <a:pPr algn="just"/>
            <a:endParaRPr lang="en-US" sz="1100" dirty="0">
              <a:solidFill>
                <a:schemeClr val="bg1"/>
              </a:solidFill>
            </a:endParaRPr>
          </a:p>
          <a:p>
            <a:pPr algn="just"/>
            <a:r>
              <a:rPr lang="en-US" sz="1100" dirty="0">
                <a:solidFill>
                  <a:schemeClr val="bg1"/>
                </a:solidFill>
              </a:rPr>
              <a:t>Both David and Sharon would be all over the nation seeking these items. David said “It’s kind of what we do similar to the TV show American Pickers. It’s the same system where you go out on the road and try to get leads to different flea markets, antique stores and different homes.”</a:t>
            </a:r>
          </a:p>
          <a:p>
            <a:pPr algn="just"/>
            <a:endParaRPr lang="en-US" sz="1100" dirty="0">
              <a:solidFill>
                <a:schemeClr val="bg1"/>
              </a:solidFill>
            </a:endParaRPr>
          </a:p>
          <a:p>
            <a:pPr algn="just"/>
            <a:r>
              <a:rPr lang="en-US" sz="1100" dirty="0">
                <a:solidFill>
                  <a:schemeClr val="bg1"/>
                </a:solidFill>
              </a:rPr>
              <a:t>Their collection became a traveling and educational exhibit after some of his friends, who were educators, asked him to bring the items to their schools.</a:t>
            </a:r>
          </a:p>
          <a:p>
            <a:pPr algn="just"/>
            <a:endParaRPr lang="en-US" sz="1100" dirty="0">
              <a:solidFill>
                <a:schemeClr val="bg1"/>
              </a:solidFill>
            </a:endParaRPr>
          </a:p>
          <a:p>
            <a:pPr algn="just"/>
            <a:r>
              <a:rPr lang="en-US" sz="1100" dirty="0">
                <a:solidFill>
                  <a:schemeClr val="bg1"/>
                </a:solidFill>
              </a:rPr>
              <a:t>David believes his exhibit will greatly impact the Long Beach area. The aquarium hopes the display will highlight all the positive and negative phases of the African-American history. Together, they will instill a sense of knowledge, awareness and responsibility for everyone that comes into contact with it.</a:t>
            </a:r>
          </a:p>
          <a:p>
            <a:pPr algn="just"/>
            <a:endParaRPr lang="en-US" sz="1100" dirty="0">
              <a:solidFill>
                <a:schemeClr val="bg1"/>
              </a:solidFill>
            </a:endParaRPr>
          </a:p>
        </p:txBody>
      </p:sp>
    </p:spTree>
    <p:extLst>
      <p:ext uri="{BB962C8B-B14F-4D97-AF65-F5344CB8AC3E}">
        <p14:creationId xmlns:p14="http://schemas.microsoft.com/office/powerpoint/2010/main" val="2021425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E3EA51-0D0A-43C9-AAEB-0BE092F46A5F}"/>
              </a:ext>
            </a:extLst>
          </p:cNvPr>
          <p:cNvSpPr>
            <a:spLocks noGrp="1"/>
          </p:cNvSpPr>
          <p:nvPr>
            <p:ph type="body" sz="quarter" idx="12"/>
          </p:nvPr>
        </p:nvSpPr>
        <p:spPr>
          <a:xfrm>
            <a:off x="4343563" y="597241"/>
            <a:ext cx="3686025" cy="382749"/>
          </a:xfrm>
        </p:spPr>
        <p:txBody>
          <a:bodyPr>
            <a:noAutofit/>
          </a:bodyPr>
          <a:lstStyle/>
          <a:p>
            <a:pPr algn="ctr"/>
            <a:r>
              <a:rPr lang="en-US" sz="2800" dirty="0"/>
              <a:t>Thelma Houston</a:t>
            </a:r>
          </a:p>
        </p:txBody>
      </p:sp>
      <p:sp>
        <p:nvSpPr>
          <p:cNvPr id="3" name="Text Placeholder 2">
            <a:extLst>
              <a:ext uri="{FF2B5EF4-FFF2-40B4-BE49-F238E27FC236}">
                <a16:creationId xmlns:a16="http://schemas.microsoft.com/office/drawing/2014/main" id="{1156F012-D92B-4FC8-849E-63F3B0E2A5E3}"/>
              </a:ext>
            </a:extLst>
          </p:cNvPr>
          <p:cNvSpPr>
            <a:spLocks noGrp="1"/>
          </p:cNvSpPr>
          <p:nvPr>
            <p:ph type="body" sz="quarter" idx="14"/>
          </p:nvPr>
        </p:nvSpPr>
        <p:spPr>
          <a:xfrm>
            <a:off x="8375228" y="760403"/>
            <a:ext cx="3658010" cy="382749"/>
          </a:xfrm>
        </p:spPr>
        <p:txBody>
          <a:bodyPr>
            <a:noAutofit/>
          </a:bodyPr>
          <a:lstStyle/>
          <a:p>
            <a:pPr algn="ctr"/>
            <a:r>
              <a:rPr lang="en-US" sz="2800" dirty="0"/>
              <a:t>Warren G, Snoop &amp; Nate Dogg</a:t>
            </a:r>
          </a:p>
        </p:txBody>
      </p:sp>
      <p:sp>
        <p:nvSpPr>
          <p:cNvPr id="6" name="Title 5">
            <a:extLst>
              <a:ext uri="{FF2B5EF4-FFF2-40B4-BE49-F238E27FC236}">
                <a16:creationId xmlns:a16="http://schemas.microsoft.com/office/drawing/2014/main" id="{5E894F51-B5B3-44BE-85F6-B8D9EA3CE8CD}"/>
              </a:ext>
            </a:extLst>
          </p:cNvPr>
          <p:cNvSpPr>
            <a:spLocks noGrp="1"/>
          </p:cNvSpPr>
          <p:nvPr>
            <p:ph type="title"/>
          </p:nvPr>
        </p:nvSpPr>
        <p:spPr>
          <a:xfrm>
            <a:off x="311765" y="403271"/>
            <a:ext cx="3686159" cy="1466055"/>
          </a:xfrm>
        </p:spPr>
        <p:txBody>
          <a:bodyPr>
            <a:normAutofit fontScale="90000"/>
          </a:bodyPr>
          <a:lstStyle/>
          <a:p>
            <a:r>
              <a:rPr lang="en-US" dirty="0"/>
              <a:t>Music </a:t>
            </a:r>
            <a:br>
              <a:rPr lang="en-US" dirty="0"/>
            </a:br>
            <a:r>
              <a:rPr lang="en-US" sz="3100" dirty="0"/>
              <a:t>Before there was West Coast Rap there was Soul &amp; R &amp;B in the LBC</a:t>
            </a:r>
          </a:p>
        </p:txBody>
      </p:sp>
      <p:pic>
        <p:nvPicPr>
          <p:cNvPr id="8" name="Picture 7" descr="A group of men&#10;&#10;Description automatically generated with low confidence">
            <a:extLst>
              <a:ext uri="{FF2B5EF4-FFF2-40B4-BE49-F238E27FC236}">
                <a16:creationId xmlns:a16="http://schemas.microsoft.com/office/drawing/2014/main" id="{A779BC3D-67E1-49CF-8670-CDC8F63EA435}"/>
              </a:ext>
            </a:extLst>
          </p:cNvPr>
          <p:cNvPicPr>
            <a:picLocks noChangeAspect="1"/>
          </p:cNvPicPr>
          <p:nvPr/>
        </p:nvPicPr>
        <p:blipFill>
          <a:blip r:embed="rId3"/>
          <a:stretch>
            <a:fillRect/>
          </a:stretch>
        </p:blipFill>
        <p:spPr>
          <a:xfrm>
            <a:off x="8375228" y="1262186"/>
            <a:ext cx="3673377" cy="4937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ith the hand on the face&#10;&#10;Description automatically generated with low confidence">
            <a:extLst>
              <a:ext uri="{FF2B5EF4-FFF2-40B4-BE49-F238E27FC236}">
                <a16:creationId xmlns:a16="http://schemas.microsoft.com/office/drawing/2014/main" id="{EE1B686C-4C7B-459B-AF59-77D513EDB41F}"/>
              </a:ext>
            </a:extLst>
          </p:cNvPr>
          <p:cNvPicPr>
            <a:picLocks noChangeAspect="1"/>
          </p:cNvPicPr>
          <p:nvPr/>
        </p:nvPicPr>
        <p:blipFill>
          <a:blip r:embed="rId4"/>
          <a:stretch>
            <a:fillRect/>
          </a:stretch>
        </p:blipFill>
        <p:spPr>
          <a:xfrm>
            <a:off x="4449216" y="1262186"/>
            <a:ext cx="3474720" cy="5212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group of people posing for a photo&#10;&#10;Description automatically generated with medium confidence">
            <a:extLst>
              <a:ext uri="{FF2B5EF4-FFF2-40B4-BE49-F238E27FC236}">
                <a16:creationId xmlns:a16="http://schemas.microsoft.com/office/drawing/2014/main" id="{FBFA6DDB-D74F-4D02-8983-97E231F8F9C0}"/>
              </a:ext>
            </a:extLst>
          </p:cNvPr>
          <p:cNvPicPr>
            <a:picLocks noChangeAspect="1"/>
          </p:cNvPicPr>
          <p:nvPr/>
        </p:nvPicPr>
        <p:blipFill>
          <a:blip r:embed="rId5"/>
          <a:stretch>
            <a:fillRect/>
          </a:stretch>
        </p:blipFill>
        <p:spPr>
          <a:xfrm>
            <a:off x="371126" y="2330472"/>
            <a:ext cx="2627209" cy="2587900"/>
          </a:xfrm>
          <a:prstGeom prst="rect">
            <a:avLst/>
          </a:prstGeom>
        </p:spPr>
      </p:pic>
      <p:pic>
        <p:nvPicPr>
          <p:cNvPr id="9" name="Picture 8">
            <a:extLst>
              <a:ext uri="{FF2B5EF4-FFF2-40B4-BE49-F238E27FC236}">
                <a16:creationId xmlns:a16="http://schemas.microsoft.com/office/drawing/2014/main" id="{A85A9C3F-79C9-4DBE-AE23-49503A4A812A}"/>
              </a:ext>
            </a:extLst>
          </p:cNvPr>
          <p:cNvPicPr>
            <a:picLocks noChangeAspect="1"/>
          </p:cNvPicPr>
          <p:nvPr/>
        </p:nvPicPr>
        <p:blipFill>
          <a:blip r:embed="rId6"/>
          <a:stretch>
            <a:fillRect/>
          </a:stretch>
        </p:blipFill>
        <p:spPr>
          <a:xfrm>
            <a:off x="2508325" y="4275047"/>
            <a:ext cx="2534371" cy="2286285"/>
          </a:xfrm>
          <a:prstGeom prst="rect">
            <a:avLst/>
          </a:prstGeom>
        </p:spPr>
      </p:pic>
      <p:sp>
        <p:nvSpPr>
          <p:cNvPr id="12" name="Text Placeholder 1">
            <a:extLst>
              <a:ext uri="{FF2B5EF4-FFF2-40B4-BE49-F238E27FC236}">
                <a16:creationId xmlns:a16="http://schemas.microsoft.com/office/drawing/2014/main" id="{D26D0D5F-E84E-44CB-B303-DC834015DFE3}"/>
              </a:ext>
            </a:extLst>
          </p:cNvPr>
          <p:cNvSpPr txBox="1">
            <a:spLocks/>
          </p:cNvSpPr>
          <p:nvPr/>
        </p:nvSpPr>
        <p:spPr>
          <a:xfrm>
            <a:off x="-207255" y="5548477"/>
            <a:ext cx="3686025" cy="382749"/>
          </a:xfrm>
          <a:prstGeom prst="rect">
            <a:avLst/>
          </a:prstGeom>
        </p:spPr>
        <p:txBody>
          <a:bodyPr vert="horz" lIns="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bg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a:solidFill>
                  <a:schemeClr val="tx1"/>
                </a:solidFill>
              </a:rPr>
              <a:t>WAR</a:t>
            </a:r>
          </a:p>
        </p:txBody>
      </p:sp>
    </p:spTree>
    <p:extLst>
      <p:ext uri="{BB962C8B-B14F-4D97-AF65-F5344CB8AC3E}">
        <p14:creationId xmlns:p14="http://schemas.microsoft.com/office/powerpoint/2010/main" val="271179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421A4E-3D7F-4A50-A5E4-9337E617B337}"/>
              </a:ext>
            </a:extLst>
          </p:cNvPr>
          <p:cNvSpPr>
            <a:spLocks noGrp="1"/>
          </p:cNvSpPr>
          <p:nvPr>
            <p:ph type="title"/>
          </p:nvPr>
        </p:nvSpPr>
        <p:spPr>
          <a:xfrm>
            <a:off x="4668557" y="3073541"/>
            <a:ext cx="6536692" cy="1325563"/>
          </a:xfrm>
        </p:spPr>
        <p:txBody>
          <a:bodyPr>
            <a:normAutofit fontScale="90000"/>
          </a:bodyPr>
          <a:lstStyle/>
          <a:p>
            <a:r>
              <a:rPr lang="en-US" dirty="0"/>
              <a:t>Looking Ahead!</a:t>
            </a:r>
            <a:br>
              <a:rPr lang="en-US" dirty="0"/>
            </a:br>
            <a:br>
              <a:rPr lang="en-US" dirty="0"/>
            </a:br>
            <a:r>
              <a:rPr lang="en-US" dirty="0"/>
              <a:t>Recovery Act Fund Reinvestment</a:t>
            </a:r>
            <a:br>
              <a:rPr lang="en-US" dirty="0"/>
            </a:br>
            <a:r>
              <a:rPr lang="en-US" dirty="0"/>
              <a:t> </a:t>
            </a:r>
          </a:p>
        </p:txBody>
      </p:sp>
      <p:pic>
        <p:nvPicPr>
          <p:cNvPr id="4" name="Picture 3">
            <a:extLst>
              <a:ext uri="{FF2B5EF4-FFF2-40B4-BE49-F238E27FC236}">
                <a16:creationId xmlns:a16="http://schemas.microsoft.com/office/drawing/2014/main" id="{1DA1D9A1-0753-4C84-97FD-1AF1C1BA125F}"/>
              </a:ext>
            </a:extLst>
          </p:cNvPr>
          <p:cNvPicPr>
            <a:picLocks noChangeAspect="1"/>
          </p:cNvPicPr>
          <p:nvPr/>
        </p:nvPicPr>
        <p:blipFill rotWithShape="1">
          <a:blip r:embed="rId3"/>
          <a:srcRect r="15811"/>
          <a:stretch/>
        </p:blipFill>
        <p:spPr>
          <a:xfrm>
            <a:off x="124692" y="1863436"/>
            <a:ext cx="4340071" cy="3983182"/>
          </a:xfrm>
          <a:prstGeom prst="rect">
            <a:avLst/>
          </a:prstGeom>
        </p:spPr>
      </p:pic>
    </p:spTree>
    <p:extLst>
      <p:ext uri="{BB962C8B-B14F-4D97-AF65-F5344CB8AC3E}">
        <p14:creationId xmlns:p14="http://schemas.microsoft.com/office/powerpoint/2010/main" val="382204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5C32-38C7-499D-A905-5E186785632B}"/>
              </a:ext>
            </a:extLst>
          </p:cNvPr>
          <p:cNvSpPr>
            <a:spLocks noGrp="1"/>
          </p:cNvSpPr>
          <p:nvPr>
            <p:ph type="title"/>
          </p:nvPr>
        </p:nvSpPr>
        <p:spPr>
          <a:xfrm>
            <a:off x="722005" y="701577"/>
            <a:ext cx="4767262" cy="1141228"/>
          </a:xfrm>
        </p:spPr>
        <p:txBody>
          <a:bodyPr>
            <a:normAutofit fontScale="90000"/>
          </a:bodyPr>
          <a:lstStyle/>
          <a:p>
            <a:r>
              <a:rPr lang="en-US" dirty="0"/>
              <a:t>Heritage Park</a:t>
            </a:r>
            <a:br>
              <a:rPr lang="en-US" dirty="0"/>
            </a:br>
            <a:endParaRPr lang="en-US" dirty="0"/>
          </a:p>
        </p:txBody>
      </p:sp>
      <p:sp>
        <p:nvSpPr>
          <p:cNvPr id="3" name="Text Placeholder 2">
            <a:extLst>
              <a:ext uri="{FF2B5EF4-FFF2-40B4-BE49-F238E27FC236}">
                <a16:creationId xmlns:a16="http://schemas.microsoft.com/office/drawing/2014/main" id="{EB6D661F-0946-43EC-B4D8-418A32B41145}"/>
              </a:ext>
            </a:extLst>
          </p:cNvPr>
          <p:cNvSpPr>
            <a:spLocks noGrp="1"/>
          </p:cNvSpPr>
          <p:nvPr>
            <p:ph type="body" sz="quarter" idx="11"/>
          </p:nvPr>
        </p:nvSpPr>
        <p:spPr>
          <a:xfrm>
            <a:off x="602673" y="2225666"/>
            <a:ext cx="4767262" cy="3483263"/>
          </a:xfrm>
        </p:spPr>
        <p:txBody>
          <a:bodyPr>
            <a:normAutofit fontScale="92500"/>
          </a:bodyPr>
          <a:lstStyle/>
          <a:p>
            <a:r>
              <a:rPr lang="en-US" sz="2400" b="1" dirty="0"/>
              <a:t>Borders:</a:t>
            </a:r>
          </a:p>
          <a:p>
            <a:r>
              <a:rPr lang="en-US" sz="2400" b="1" dirty="0"/>
              <a:t>10th Street to the South</a:t>
            </a:r>
          </a:p>
          <a:p>
            <a:r>
              <a:rPr lang="en-US" sz="2400" b="1" dirty="0"/>
              <a:t>Willow Street to the North</a:t>
            </a:r>
          </a:p>
          <a:p>
            <a:r>
              <a:rPr lang="en-US" sz="2400" b="1" dirty="0"/>
              <a:t>Long Beach Blvd to the West &amp;</a:t>
            </a:r>
          </a:p>
          <a:p>
            <a:r>
              <a:rPr lang="en-US" sz="2400" b="1" dirty="0"/>
              <a:t>Walnut Avenue to the East</a:t>
            </a:r>
          </a:p>
          <a:p>
            <a:r>
              <a:rPr lang="en-US" sz="2400" b="1" dirty="0"/>
              <a:t>with the corner of MLK &amp; PCH designated as a cornerstone, historic landmark for the African American community.</a:t>
            </a:r>
          </a:p>
          <a:p>
            <a:endParaRPr lang="en-US" dirty="0"/>
          </a:p>
          <a:p>
            <a:endParaRPr lang="en-US" dirty="0"/>
          </a:p>
        </p:txBody>
      </p:sp>
      <p:sp>
        <p:nvSpPr>
          <p:cNvPr id="4" name="Text Placeholder 3">
            <a:extLst>
              <a:ext uri="{FF2B5EF4-FFF2-40B4-BE49-F238E27FC236}">
                <a16:creationId xmlns:a16="http://schemas.microsoft.com/office/drawing/2014/main" id="{7F8924F5-A594-4A00-ACC6-857C30D61380}"/>
              </a:ext>
            </a:extLst>
          </p:cNvPr>
          <p:cNvSpPr>
            <a:spLocks noGrp="1"/>
          </p:cNvSpPr>
          <p:nvPr>
            <p:ph type="body" sz="quarter" idx="12"/>
          </p:nvPr>
        </p:nvSpPr>
        <p:spPr>
          <a:xfrm>
            <a:off x="722005" y="1659300"/>
            <a:ext cx="4767262" cy="321901"/>
          </a:xfrm>
        </p:spPr>
        <p:txBody>
          <a:bodyPr/>
          <a:lstStyle/>
          <a:p>
            <a:r>
              <a:rPr lang="en-US" dirty="0"/>
              <a:t>Historically African American Community</a:t>
            </a:r>
          </a:p>
        </p:txBody>
      </p:sp>
      <p:grpSp>
        <p:nvGrpSpPr>
          <p:cNvPr id="6" name="Group 5">
            <a:extLst>
              <a:ext uri="{FF2B5EF4-FFF2-40B4-BE49-F238E27FC236}">
                <a16:creationId xmlns:a16="http://schemas.microsoft.com/office/drawing/2014/main" id="{7A25E652-3162-44FA-8D60-F3F98D82CE31}"/>
              </a:ext>
            </a:extLst>
          </p:cNvPr>
          <p:cNvGrpSpPr/>
          <p:nvPr/>
        </p:nvGrpSpPr>
        <p:grpSpPr>
          <a:xfrm>
            <a:off x="6702734" y="206179"/>
            <a:ext cx="4651066" cy="6445642"/>
            <a:chOff x="3773162" y="1165346"/>
            <a:chExt cx="4651066" cy="6445642"/>
          </a:xfrm>
        </p:grpSpPr>
        <p:pic>
          <p:nvPicPr>
            <p:cNvPr id="7" name="Picture 6">
              <a:extLst>
                <a:ext uri="{FF2B5EF4-FFF2-40B4-BE49-F238E27FC236}">
                  <a16:creationId xmlns:a16="http://schemas.microsoft.com/office/drawing/2014/main" id="{62819226-3128-464F-BCA6-046D5336C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162" y="1165346"/>
              <a:ext cx="4651066" cy="6445642"/>
            </a:xfrm>
            <a:prstGeom prst="rect">
              <a:avLst/>
            </a:prstGeom>
          </p:spPr>
        </p:pic>
        <p:sp>
          <p:nvSpPr>
            <p:cNvPr id="8" name="Text Box 2">
              <a:extLst>
                <a:ext uri="{FF2B5EF4-FFF2-40B4-BE49-F238E27FC236}">
                  <a16:creationId xmlns:a16="http://schemas.microsoft.com/office/drawing/2014/main" id="{A5BD52FB-8FE9-4281-9C1F-30E85B4D2EC9}"/>
                </a:ext>
              </a:extLst>
            </p:cNvPr>
            <p:cNvSpPr txBox="1"/>
            <p:nvPr/>
          </p:nvSpPr>
          <p:spPr>
            <a:xfrm>
              <a:off x="4351194" y="4926465"/>
              <a:ext cx="2438400" cy="409575"/>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b="1">
                  <a:effectLst/>
                  <a:latin typeface="Calibri" panose="020F0502020204030204" pitchFamily="34" charset="0"/>
                  <a:ea typeface="Calibri" panose="020F0502020204030204" pitchFamily="34" charset="0"/>
                  <a:cs typeface="Times New Roman" panose="02020603050405020304" pitchFamily="18" charset="0"/>
                </a:rPr>
                <a:t>HERITAGE PARK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2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28310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42FAB3D-1D58-410A-9CD1-F5F139A62896}"/>
              </a:ext>
            </a:extLst>
          </p:cNvPr>
          <p:cNvPicPr>
            <a:picLocks noGrp="1" noChangeAspect="1"/>
          </p:cNvPicPr>
          <p:nvPr>
            <p:ph type="pic" sz="quarter" idx="10"/>
          </p:nvPr>
        </p:nvPicPr>
        <p:blipFill rotWithShape="1">
          <a:blip r:embed="rId3"/>
          <a:srcRect t="212" b="24490"/>
          <a:stretch/>
        </p:blipFill>
        <p:spPr>
          <a:xfrm>
            <a:off x="2770363" y="304512"/>
            <a:ext cx="7605712" cy="4295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A00E23E-88E8-46A9-9A52-298340834981}"/>
              </a:ext>
            </a:extLst>
          </p:cNvPr>
          <p:cNvPicPr>
            <a:picLocks noChangeAspect="1"/>
          </p:cNvPicPr>
          <p:nvPr/>
        </p:nvPicPr>
        <p:blipFill rotWithShape="1">
          <a:blip r:embed="rId4"/>
          <a:srcRect r="18198"/>
          <a:stretch/>
        </p:blipFill>
        <p:spPr>
          <a:xfrm rot="5400000">
            <a:off x="3517509" y="3660831"/>
            <a:ext cx="3018144" cy="2767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3F9F7DC4-A3CA-4B46-801B-F2654516991A}"/>
              </a:ext>
            </a:extLst>
          </p:cNvPr>
          <p:cNvPicPr>
            <a:picLocks noChangeAspect="1"/>
          </p:cNvPicPr>
          <p:nvPr/>
        </p:nvPicPr>
        <p:blipFill>
          <a:blip r:embed="rId5"/>
          <a:srcRect/>
          <a:stretch/>
        </p:blipFill>
        <p:spPr>
          <a:xfrm>
            <a:off x="580470" y="608016"/>
            <a:ext cx="3008290" cy="2256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14C3F02-3EF7-4EAD-80B4-A787D8E6D4BA}"/>
              </a:ext>
            </a:extLst>
          </p:cNvPr>
          <p:cNvPicPr>
            <a:picLocks noChangeAspect="1"/>
          </p:cNvPicPr>
          <p:nvPr/>
        </p:nvPicPr>
        <p:blipFill rotWithShape="1">
          <a:blip r:embed="rId6"/>
          <a:srcRect r="22387"/>
          <a:stretch/>
        </p:blipFill>
        <p:spPr>
          <a:xfrm rot="5400000">
            <a:off x="532264" y="3461958"/>
            <a:ext cx="2863584" cy="2767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B98A0710-1535-4AD0-8ACD-2B3A59533657}"/>
              </a:ext>
            </a:extLst>
          </p:cNvPr>
          <p:cNvPicPr>
            <a:picLocks noChangeAspect="1"/>
          </p:cNvPicPr>
          <p:nvPr/>
        </p:nvPicPr>
        <p:blipFill>
          <a:blip r:embed="rId7"/>
          <a:stretch>
            <a:fillRect/>
          </a:stretch>
        </p:blipFill>
        <p:spPr>
          <a:xfrm rot="5400000">
            <a:off x="9064595" y="2141093"/>
            <a:ext cx="3018144" cy="2263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B384AAC0-90EA-4CD2-8BDE-83709D2E9369}"/>
              </a:ext>
            </a:extLst>
          </p:cNvPr>
          <p:cNvSpPr txBox="1"/>
          <p:nvPr/>
        </p:nvSpPr>
        <p:spPr>
          <a:xfrm>
            <a:off x="6705519" y="4982476"/>
            <a:ext cx="4900966" cy="1384995"/>
          </a:xfrm>
          <a:prstGeom prst="rect">
            <a:avLst/>
          </a:prstGeom>
          <a:noFill/>
        </p:spPr>
        <p:txBody>
          <a:bodyPr wrap="square" rtlCol="0">
            <a:spAutoFit/>
          </a:bodyPr>
          <a:lstStyle/>
          <a:p>
            <a:r>
              <a:rPr lang="en-US" sz="2800" dirty="0">
                <a:solidFill>
                  <a:schemeClr val="bg1"/>
                </a:solidFill>
              </a:rPr>
              <a:t>MLK &amp; PCH – HIGHWAY CENTER</a:t>
            </a:r>
          </a:p>
          <a:p>
            <a:r>
              <a:rPr lang="en-US" sz="2800" dirty="0">
                <a:solidFill>
                  <a:schemeClr val="bg1"/>
                </a:solidFill>
              </a:rPr>
              <a:t>Heart of Black community and needs to attended to regularly!</a:t>
            </a:r>
          </a:p>
        </p:txBody>
      </p:sp>
    </p:spTree>
    <p:extLst>
      <p:ext uri="{BB962C8B-B14F-4D97-AF65-F5344CB8AC3E}">
        <p14:creationId xmlns:p14="http://schemas.microsoft.com/office/powerpoint/2010/main" val="364287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F5B3FB-09F5-4D0D-8F32-7930FE34F1D2}"/>
              </a:ext>
            </a:extLst>
          </p:cNvPr>
          <p:cNvSpPr>
            <a:spLocks noGrp="1"/>
          </p:cNvSpPr>
          <p:nvPr>
            <p:ph type="title"/>
          </p:nvPr>
        </p:nvSpPr>
        <p:spPr>
          <a:xfrm>
            <a:off x="2528215" y="362499"/>
            <a:ext cx="7135570" cy="822240"/>
          </a:xfrm>
        </p:spPr>
        <p:txBody>
          <a:bodyPr>
            <a:normAutofit fontScale="90000"/>
          </a:bodyPr>
          <a:lstStyle/>
          <a:p>
            <a:r>
              <a:rPr lang="en-US" sz="2400" dirty="0"/>
              <a:t>Potential for a Destination </a:t>
            </a:r>
            <a:br>
              <a:rPr lang="en-US" sz="2400" dirty="0"/>
            </a:br>
            <a:r>
              <a:rPr lang="en-US" sz="2400" dirty="0"/>
              <a:t>Wall Installation</a:t>
            </a:r>
            <a:br>
              <a:rPr lang="en-US" sz="2400" dirty="0"/>
            </a:br>
            <a:r>
              <a:rPr lang="en-US" sz="2400" dirty="0"/>
              <a:t> MLK &amp; PCH</a:t>
            </a:r>
          </a:p>
        </p:txBody>
      </p:sp>
      <p:pic>
        <p:nvPicPr>
          <p:cNvPr id="8" name="Picture 7">
            <a:extLst>
              <a:ext uri="{FF2B5EF4-FFF2-40B4-BE49-F238E27FC236}">
                <a16:creationId xmlns:a16="http://schemas.microsoft.com/office/drawing/2014/main" id="{3AC4ABCA-0B88-4AF0-B481-B1238E007C90}"/>
              </a:ext>
            </a:extLst>
          </p:cNvPr>
          <p:cNvPicPr>
            <a:picLocks noChangeAspect="1"/>
          </p:cNvPicPr>
          <p:nvPr/>
        </p:nvPicPr>
        <p:blipFill>
          <a:blip r:embed="rId3"/>
          <a:srcRect/>
          <a:stretch/>
        </p:blipFill>
        <p:spPr>
          <a:xfrm>
            <a:off x="1344869" y="299327"/>
            <a:ext cx="2702317" cy="3562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4D8D85D9-58D1-40C0-8A75-4237535A93F4}"/>
              </a:ext>
            </a:extLst>
          </p:cNvPr>
          <p:cNvPicPr>
            <a:picLocks noChangeAspect="1"/>
          </p:cNvPicPr>
          <p:nvPr/>
        </p:nvPicPr>
        <p:blipFill>
          <a:blip r:embed="rId4"/>
          <a:stretch>
            <a:fillRect/>
          </a:stretch>
        </p:blipFill>
        <p:spPr>
          <a:xfrm>
            <a:off x="334622" y="2953635"/>
            <a:ext cx="2757749" cy="3455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10A8B65-F633-4E10-BF93-D597CA16E41B}"/>
              </a:ext>
            </a:extLst>
          </p:cNvPr>
          <p:cNvPicPr>
            <a:picLocks noChangeAspect="1"/>
          </p:cNvPicPr>
          <p:nvPr/>
        </p:nvPicPr>
        <p:blipFill>
          <a:blip r:embed="rId5"/>
          <a:stretch>
            <a:fillRect/>
          </a:stretch>
        </p:blipFill>
        <p:spPr>
          <a:xfrm>
            <a:off x="8256574" y="354117"/>
            <a:ext cx="3534851" cy="2774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DEDB0339-8DE5-4C69-AF90-734EC40B9170}"/>
              </a:ext>
            </a:extLst>
          </p:cNvPr>
          <p:cNvPicPr>
            <a:picLocks noChangeAspect="1"/>
          </p:cNvPicPr>
          <p:nvPr/>
        </p:nvPicPr>
        <p:blipFill>
          <a:blip r:embed="rId6"/>
          <a:stretch>
            <a:fillRect/>
          </a:stretch>
        </p:blipFill>
        <p:spPr>
          <a:xfrm>
            <a:off x="8853748" y="2819928"/>
            <a:ext cx="3125247" cy="2083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3B92FD42-7290-4BBA-902A-4C5E84D04AEC}"/>
              </a:ext>
            </a:extLst>
          </p:cNvPr>
          <p:cNvPicPr>
            <a:picLocks noChangeAspect="1"/>
          </p:cNvPicPr>
          <p:nvPr/>
        </p:nvPicPr>
        <p:blipFill>
          <a:blip r:embed="rId7"/>
          <a:stretch>
            <a:fillRect/>
          </a:stretch>
        </p:blipFill>
        <p:spPr>
          <a:xfrm>
            <a:off x="6400799" y="4799807"/>
            <a:ext cx="2923435" cy="1792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10BCA9BE-F4D0-4AFC-9627-B70959B82C44}"/>
              </a:ext>
            </a:extLst>
          </p:cNvPr>
          <p:cNvPicPr>
            <a:picLocks noChangeAspect="1"/>
          </p:cNvPicPr>
          <p:nvPr/>
        </p:nvPicPr>
        <p:blipFill>
          <a:blip r:embed="rId8"/>
          <a:stretch>
            <a:fillRect/>
          </a:stretch>
        </p:blipFill>
        <p:spPr>
          <a:xfrm>
            <a:off x="4839423" y="1657681"/>
            <a:ext cx="2624913" cy="2941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2748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lstStyle/>
          <a:p>
            <a:endParaRPr lang="en-US" sz="1200" dirty="0"/>
          </a:p>
        </p:txBody>
      </p:sp>
      <p:pic>
        <p:nvPicPr>
          <p:cNvPr id="7" name="Picture Placeholder 6"/>
          <p:cNvPicPr>
            <a:picLocks noGrp="1" noChangeAspect="1"/>
          </p:cNvPicPr>
          <p:nvPr>
            <p:ph type="pic" sz="quarter" idx="10"/>
          </p:nvPr>
        </p:nvPicPr>
        <p:blipFill>
          <a:blip r:embed="rId3"/>
          <a:srcRect/>
          <a:stretch/>
        </p:blipFill>
        <p:spPr>
          <a:xfrm>
            <a:off x="611617" y="883322"/>
            <a:ext cx="4241360" cy="1929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688C8778-DC09-44C0-9ED7-155683064799}"/>
              </a:ext>
            </a:extLst>
          </p:cNvPr>
          <p:cNvPicPr>
            <a:picLocks noChangeAspect="1"/>
          </p:cNvPicPr>
          <p:nvPr/>
        </p:nvPicPr>
        <p:blipFill>
          <a:blip r:embed="rId4"/>
          <a:stretch>
            <a:fillRect/>
          </a:stretch>
        </p:blipFill>
        <p:spPr>
          <a:xfrm>
            <a:off x="506806" y="3597097"/>
            <a:ext cx="3829667" cy="3085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4DAC8827-16E0-4B2A-9E86-E53A6A6DF744}"/>
              </a:ext>
            </a:extLst>
          </p:cNvPr>
          <p:cNvPicPr>
            <a:picLocks noChangeAspect="1"/>
          </p:cNvPicPr>
          <p:nvPr/>
        </p:nvPicPr>
        <p:blipFill>
          <a:blip r:embed="rId5"/>
          <a:stretch>
            <a:fillRect/>
          </a:stretch>
        </p:blipFill>
        <p:spPr>
          <a:xfrm>
            <a:off x="5273151" y="427533"/>
            <a:ext cx="3679536" cy="2455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5EDA2600-E56A-43AE-A964-2FA794E6C092}"/>
              </a:ext>
            </a:extLst>
          </p:cNvPr>
          <p:cNvPicPr>
            <a:picLocks noChangeAspect="1"/>
          </p:cNvPicPr>
          <p:nvPr/>
        </p:nvPicPr>
        <p:blipFill>
          <a:blip r:embed="rId6"/>
          <a:stretch>
            <a:fillRect/>
          </a:stretch>
        </p:blipFill>
        <p:spPr>
          <a:xfrm>
            <a:off x="4991519" y="3455576"/>
            <a:ext cx="2605954" cy="2594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82B4A320-8CE3-4821-8993-FF98F3ED5118}"/>
              </a:ext>
            </a:extLst>
          </p:cNvPr>
          <p:cNvPicPr>
            <a:picLocks noChangeAspect="1"/>
          </p:cNvPicPr>
          <p:nvPr/>
        </p:nvPicPr>
        <p:blipFill>
          <a:blip r:embed="rId7"/>
          <a:stretch>
            <a:fillRect/>
          </a:stretch>
        </p:blipFill>
        <p:spPr>
          <a:xfrm>
            <a:off x="8265740" y="4105419"/>
            <a:ext cx="3529890" cy="1853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AECAA112-1EF3-4621-802B-4329D9467FE2}"/>
              </a:ext>
            </a:extLst>
          </p:cNvPr>
          <p:cNvSpPr txBox="1"/>
          <p:nvPr/>
        </p:nvSpPr>
        <p:spPr>
          <a:xfrm>
            <a:off x="9144000" y="465645"/>
            <a:ext cx="2687782" cy="2585323"/>
          </a:xfrm>
          <a:prstGeom prst="rect">
            <a:avLst/>
          </a:prstGeom>
          <a:noFill/>
        </p:spPr>
        <p:txBody>
          <a:bodyPr wrap="square" rtlCol="0">
            <a:spAutoFit/>
          </a:bodyPr>
          <a:lstStyle/>
          <a:p>
            <a:r>
              <a:rPr lang="en-US" dirty="0"/>
              <a:t>Continued support of the African American art community such as AACCLB, but also the Pan African Art Study &amp; Forgotten Images. The last two have been built without any real assistance.  </a:t>
            </a:r>
          </a:p>
        </p:txBody>
      </p:sp>
    </p:spTree>
    <p:extLst>
      <p:ext uri="{BB962C8B-B14F-4D97-AF65-F5344CB8AC3E}">
        <p14:creationId xmlns:p14="http://schemas.microsoft.com/office/powerpoint/2010/main" val="429917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F5B3FB-09F5-4D0D-8F32-7930FE34F1D2}"/>
              </a:ext>
            </a:extLst>
          </p:cNvPr>
          <p:cNvSpPr>
            <a:spLocks noGrp="1"/>
          </p:cNvSpPr>
          <p:nvPr>
            <p:ph type="title"/>
          </p:nvPr>
        </p:nvSpPr>
        <p:spPr/>
        <p:txBody>
          <a:bodyPr/>
          <a:lstStyle/>
          <a:p>
            <a:r>
              <a:rPr lang="en-US" dirty="0"/>
              <a:t>Housing </a:t>
            </a:r>
          </a:p>
        </p:txBody>
      </p:sp>
      <p:pic>
        <p:nvPicPr>
          <p:cNvPr id="8" name="Picture 7">
            <a:extLst>
              <a:ext uri="{FF2B5EF4-FFF2-40B4-BE49-F238E27FC236}">
                <a16:creationId xmlns:a16="http://schemas.microsoft.com/office/drawing/2014/main" id="{753D7A9A-BF3A-43E6-AD05-5B5BF25E1A55}"/>
              </a:ext>
            </a:extLst>
          </p:cNvPr>
          <p:cNvPicPr>
            <a:picLocks noChangeAspect="1"/>
          </p:cNvPicPr>
          <p:nvPr/>
        </p:nvPicPr>
        <p:blipFill>
          <a:blip r:embed="rId3"/>
          <a:stretch>
            <a:fillRect/>
          </a:stretch>
        </p:blipFill>
        <p:spPr>
          <a:xfrm>
            <a:off x="7475393" y="358610"/>
            <a:ext cx="4057650" cy="2790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35032E9B-3C78-434B-87B4-D6DCB9A7A06D}"/>
              </a:ext>
            </a:extLst>
          </p:cNvPr>
          <p:cNvPicPr>
            <a:picLocks noChangeAspect="1"/>
          </p:cNvPicPr>
          <p:nvPr/>
        </p:nvPicPr>
        <p:blipFill>
          <a:blip r:embed="rId4"/>
          <a:stretch>
            <a:fillRect/>
          </a:stretch>
        </p:blipFill>
        <p:spPr>
          <a:xfrm>
            <a:off x="340699" y="3523367"/>
            <a:ext cx="4882466" cy="2750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948540C9-2A6F-4175-8545-D62C2ABFE144}"/>
              </a:ext>
            </a:extLst>
          </p:cNvPr>
          <p:cNvPicPr>
            <a:picLocks noChangeAspect="1"/>
          </p:cNvPicPr>
          <p:nvPr/>
        </p:nvPicPr>
        <p:blipFill>
          <a:blip r:embed="rId5"/>
          <a:stretch>
            <a:fillRect/>
          </a:stretch>
        </p:blipFill>
        <p:spPr>
          <a:xfrm>
            <a:off x="340698" y="358610"/>
            <a:ext cx="3409950"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3F41987C-3235-4015-B843-ADE6EFB0D70D}"/>
              </a:ext>
            </a:extLst>
          </p:cNvPr>
          <p:cNvSpPr txBox="1"/>
          <p:nvPr/>
        </p:nvSpPr>
        <p:spPr>
          <a:xfrm>
            <a:off x="6660179" y="3239862"/>
            <a:ext cx="3186545" cy="369332"/>
          </a:xfrm>
          <a:prstGeom prst="rect">
            <a:avLst/>
          </a:prstGeom>
          <a:noFill/>
        </p:spPr>
        <p:txBody>
          <a:bodyPr wrap="square" rtlCol="0">
            <a:spAutoFit/>
          </a:bodyPr>
          <a:lstStyle/>
          <a:p>
            <a:r>
              <a:rPr lang="en-US" b="1" dirty="0">
                <a:solidFill>
                  <a:schemeClr val="bg1"/>
                </a:solidFill>
              </a:rPr>
              <a:t>1138 Myrtle Ave</a:t>
            </a:r>
          </a:p>
        </p:txBody>
      </p:sp>
      <p:sp>
        <p:nvSpPr>
          <p:cNvPr id="14" name="TextBox 13">
            <a:extLst>
              <a:ext uri="{FF2B5EF4-FFF2-40B4-BE49-F238E27FC236}">
                <a16:creationId xmlns:a16="http://schemas.microsoft.com/office/drawing/2014/main" id="{8E335593-F008-4573-B2E2-FCDA49DBD2AD}"/>
              </a:ext>
            </a:extLst>
          </p:cNvPr>
          <p:cNvSpPr txBox="1"/>
          <p:nvPr/>
        </p:nvSpPr>
        <p:spPr>
          <a:xfrm>
            <a:off x="4502727" y="6286442"/>
            <a:ext cx="3186545" cy="369332"/>
          </a:xfrm>
          <a:prstGeom prst="rect">
            <a:avLst/>
          </a:prstGeom>
          <a:noFill/>
        </p:spPr>
        <p:txBody>
          <a:bodyPr wrap="square" rtlCol="0">
            <a:spAutoFit/>
          </a:bodyPr>
          <a:lstStyle/>
          <a:p>
            <a:r>
              <a:rPr lang="en-US" b="1" dirty="0">
                <a:solidFill>
                  <a:schemeClr val="bg1"/>
                </a:solidFill>
              </a:rPr>
              <a:t>1446 Olive Ave</a:t>
            </a:r>
          </a:p>
        </p:txBody>
      </p:sp>
      <p:sp>
        <p:nvSpPr>
          <p:cNvPr id="15" name="TextBox 14">
            <a:extLst>
              <a:ext uri="{FF2B5EF4-FFF2-40B4-BE49-F238E27FC236}">
                <a16:creationId xmlns:a16="http://schemas.microsoft.com/office/drawing/2014/main" id="{D40DDEB0-2310-4B38-89D1-5F4091F98C97}"/>
              </a:ext>
            </a:extLst>
          </p:cNvPr>
          <p:cNvSpPr txBox="1"/>
          <p:nvPr/>
        </p:nvSpPr>
        <p:spPr>
          <a:xfrm>
            <a:off x="3938550" y="2484416"/>
            <a:ext cx="3186545" cy="369332"/>
          </a:xfrm>
          <a:prstGeom prst="rect">
            <a:avLst/>
          </a:prstGeom>
          <a:noFill/>
        </p:spPr>
        <p:txBody>
          <a:bodyPr wrap="square" rtlCol="0">
            <a:spAutoFit/>
          </a:bodyPr>
          <a:lstStyle/>
          <a:p>
            <a:r>
              <a:rPr lang="en-US" b="1" dirty="0">
                <a:solidFill>
                  <a:schemeClr val="bg1"/>
                </a:solidFill>
              </a:rPr>
              <a:t>2017 Lewis Ave</a:t>
            </a:r>
          </a:p>
        </p:txBody>
      </p:sp>
      <p:sp>
        <p:nvSpPr>
          <p:cNvPr id="16" name="TextBox 15">
            <a:extLst>
              <a:ext uri="{FF2B5EF4-FFF2-40B4-BE49-F238E27FC236}">
                <a16:creationId xmlns:a16="http://schemas.microsoft.com/office/drawing/2014/main" id="{B8C623F6-0126-4F7D-833B-4581A55EBA3E}"/>
              </a:ext>
            </a:extLst>
          </p:cNvPr>
          <p:cNvSpPr txBox="1"/>
          <p:nvPr/>
        </p:nvSpPr>
        <p:spPr>
          <a:xfrm>
            <a:off x="6809749" y="5161664"/>
            <a:ext cx="3186545" cy="369332"/>
          </a:xfrm>
          <a:prstGeom prst="rect">
            <a:avLst/>
          </a:prstGeom>
          <a:noFill/>
        </p:spPr>
        <p:txBody>
          <a:bodyPr wrap="square" rtlCol="0">
            <a:spAutoFit/>
          </a:bodyPr>
          <a:lstStyle/>
          <a:p>
            <a:r>
              <a:rPr lang="en-US" b="1" dirty="0">
                <a:solidFill>
                  <a:schemeClr val="bg1"/>
                </a:solidFill>
              </a:rPr>
              <a:t>2369 Olive Ave</a:t>
            </a:r>
          </a:p>
        </p:txBody>
      </p:sp>
      <p:pic>
        <p:nvPicPr>
          <p:cNvPr id="18" name="Picture 17">
            <a:extLst>
              <a:ext uri="{FF2B5EF4-FFF2-40B4-BE49-F238E27FC236}">
                <a16:creationId xmlns:a16="http://schemas.microsoft.com/office/drawing/2014/main" id="{68E88019-D50A-4676-AC39-EC02DC2701A9}"/>
              </a:ext>
            </a:extLst>
          </p:cNvPr>
          <p:cNvPicPr>
            <a:picLocks noChangeAspect="1"/>
          </p:cNvPicPr>
          <p:nvPr/>
        </p:nvPicPr>
        <p:blipFill>
          <a:blip r:embed="rId6"/>
          <a:stretch>
            <a:fillRect/>
          </a:stretch>
        </p:blipFill>
        <p:spPr>
          <a:xfrm>
            <a:off x="8403021" y="3546525"/>
            <a:ext cx="3524742" cy="2924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71C40B9-9BF6-4E28-B02D-115C6E5F0E7E}"/>
              </a:ext>
            </a:extLst>
          </p:cNvPr>
          <p:cNvSpPr txBox="1"/>
          <p:nvPr/>
        </p:nvSpPr>
        <p:spPr>
          <a:xfrm>
            <a:off x="3964527" y="1665803"/>
            <a:ext cx="3724745" cy="369332"/>
          </a:xfrm>
          <a:prstGeom prst="rect">
            <a:avLst/>
          </a:prstGeom>
          <a:noFill/>
        </p:spPr>
        <p:txBody>
          <a:bodyPr wrap="square">
            <a:spAutoFit/>
          </a:bodyPr>
          <a:lstStyle/>
          <a:p>
            <a:r>
              <a:rPr lang="en-US" b="1" dirty="0"/>
              <a:t>1</a:t>
            </a:r>
            <a:r>
              <a:rPr lang="en-US" b="1" baseline="30000" dirty="0"/>
              <a:t>st</a:t>
            </a:r>
            <a:r>
              <a:rPr lang="en-US" b="1" dirty="0"/>
              <a:t> generation Black homeowners</a:t>
            </a:r>
          </a:p>
        </p:txBody>
      </p:sp>
    </p:spTree>
    <p:extLst>
      <p:ext uri="{BB962C8B-B14F-4D97-AF65-F5344CB8AC3E}">
        <p14:creationId xmlns:p14="http://schemas.microsoft.com/office/powerpoint/2010/main" val="257167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a:lstStyle/>
          <a:p>
            <a:r>
              <a:rPr lang="en-US" dirty="0"/>
              <a:t>Areas of Interest</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4155313" y="367084"/>
            <a:ext cx="5224214" cy="755650"/>
          </a:xfrm>
        </p:spPr>
        <p:txBody>
          <a:bodyPr>
            <a:noAutofit/>
          </a:bodyPr>
          <a:lstStyle/>
          <a:p>
            <a:r>
              <a:rPr lang="en-US" sz="4000" b="1" dirty="0"/>
              <a:t>Family &amp; Community</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4155313" y="1443529"/>
            <a:ext cx="4294206" cy="755650"/>
          </a:xfrm>
        </p:spPr>
        <p:txBody>
          <a:bodyPr>
            <a:normAutofit/>
          </a:bodyPr>
          <a:lstStyle/>
          <a:p>
            <a:r>
              <a:rPr lang="en-US" sz="4000" b="1" dirty="0"/>
              <a:t>Faith</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4155313" y="2519974"/>
            <a:ext cx="4294206" cy="755650"/>
          </a:xfrm>
        </p:spPr>
        <p:txBody>
          <a:bodyPr>
            <a:normAutofit/>
          </a:bodyPr>
          <a:lstStyle/>
          <a:p>
            <a:r>
              <a:rPr lang="en-US" sz="4000" b="1" dirty="0"/>
              <a:t>Sports Legacy</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a:xfrm>
            <a:off x="4155313" y="3596419"/>
            <a:ext cx="4294206" cy="755650"/>
          </a:xfrm>
        </p:spPr>
        <p:txBody>
          <a:bodyPr>
            <a:normAutofit/>
          </a:bodyPr>
          <a:lstStyle/>
          <a:p>
            <a:r>
              <a:rPr lang="en-US" sz="4000" b="1" dirty="0"/>
              <a:t>Arts &amp; Music </a:t>
            </a:r>
          </a:p>
        </p:txBody>
      </p:sp>
      <p:pic>
        <p:nvPicPr>
          <p:cNvPr id="12" name="Picture Placeholder 11"/>
          <p:cNvPicPr>
            <a:picLocks noGrp="1" noChangeAspect="1"/>
          </p:cNvPicPr>
          <p:nvPr>
            <p:ph type="pic" sz="quarter" idx="12"/>
          </p:nvPr>
        </p:nvPicPr>
        <p:blipFill>
          <a:blip r:embed="rId3"/>
          <a:srcRect/>
          <a:stretch/>
        </p:blipFill>
        <p:spPr>
          <a:xfrm>
            <a:off x="8449519" y="1558739"/>
            <a:ext cx="3071773" cy="2941979"/>
          </a:xfrm>
        </p:spPr>
      </p:pic>
      <p:sp>
        <p:nvSpPr>
          <p:cNvPr id="13" name="Text Placeholder 32">
            <a:extLst>
              <a:ext uri="{FF2B5EF4-FFF2-40B4-BE49-F238E27FC236}">
                <a16:creationId xmlns:a16="http://schemas.microsoft.com/office/drawing/2014/main" id="{CF2310F4-83E5-4842-9B90-53B33E7C24EF}"/>
              </a:ext>
            </a:extLst>
          </p:cNvPr>
          <p:cNvSpPr txBox="1">
            <a:spLocks/>
          </p:cNvSpPr>
          <p:nvPr/>
        </p:nvSpPr>
        <p:spPr>
          <a:xfrm>
            <a:off x="4196873" y="4649367"/>
            <a:ext cx="5182654"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Economic Development</a:t>
            </a:r>
          </a:p>
        </p:txBody>
      </p:sp>
      <p:sp>
        <p:nvSpPr>
          <p:cNvPr id="14" name="Text Placeholder 32">
            <a:extLst>
              <a:ext uri="{FF2B5EF4-FFF2-40B4-BE49-F238E27FC236}">
                <a16:creationId xmlns:a16="http://schemas.microsoft.com/office/drawing/2014/main" id="{06EBE938-36BF-4978-9089-5388F59F994E}"/>
              </a:ext>
            </a:extLst>
          </p:cNvPr>
          <p:cNvSpPr txBox="1">
            <a:spLocks/>
          </p:cNvSpPr>
          <p:nvPr/>
        </p:nvSpPr>
        <p:spPr>
          <a:xfrm>
            <a:off x="4196873" y="5483746"/>
            <a:ext cx="4294206"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Housing</a:t>
            </a:r>
          </a:p>
        </p:txBody>
      </p:sp>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F5B3FB-09F5-4D0D-8F32-7930FE34F1D2}"/>
              </a:ext>
            </a:extLst>
          </p:cNvPr>
          <p:cNvSpPr>
            <a:spLocks noGrp="1"/>
          </p:cNvSpPr>
          <p:nvPr>
            <p:ph type="title"/>
          </p:nvPr>
        </p:nvSpPr>
        <p:spPr>
          <a:xfrm>
            <a:off x="5257560" y="433445"/>
            <a:ext cx="7135570" cy="822240"/>
          </a:xfrm>
        </p:spPr>
        <p:txBody>
          <a:bodyPr/>
          <a:lstStyle/>
          <a:p>
            <a:r>
              <a:rPr lang="en-US" dirty="0"/>
              <a:t>Impact of </a:t>
            </a:r>
            <a:r>
              <a:rPr lang="en-US" dirty="0" err="1"/>
              <a:t>Crackerboxes</a:t>
            </a:r>
            <a:r>
              <a:rPr lang="en-US" dirty="0"/>
              <a:t> </a:t>
            </a:r>
          </a:p>
        </p:txBody>
      </p:sp>
      <p:pic>
        <p:nvPicPr>
          <p:cNvPr id="8" name="Picture 7">
            <a:extLst>
              <a:ext uri="{FF2B5EF4-FFF2-40B4-BE49-F238E27FC236}">
                <a16:creationId xmlns:a16="http://schemas.microsoft.com/office/drawing/2014/main" id="{753D7A9A-BF3A-43E6-AD05-5B5BF25E1A55}"/>
              </a:ext>
            </a:extLst>
          </p:cNvPr>
          <p:cNvPicPr>
            <a:picLocks noChangeAspect="1"/>
          </p:cNvPicPr>
          <p:nvPr/>
        </p:nvPicPr>
        <p:blipFill>
          <a:blip r:embed="rId3"/>
          <a:srcRect/>
          <a:stretch/>
        </p:blipFill>
        <p:spPr>
          <a:xfrm>
            <a:off x="5618804" y="3288140"/>
            <a:ext cx="6430151"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35032E9B-3C78-434B-87B4-D6DCB9A7A06D}"/>
              </a:ext>
            </a:extLst>
          </p:cNvPr>
          <p:cNvPicPr>
            <a:picLocks noChangeAspect="1"/>
          </p:cNvPicPr>
          <p:nvPr/>
        </p:nvPicPr>
        <p:blipFill>
          <a:blip r:embed="rId4"/>
          <a:srcRect/>
          <a:stretch/>
        </p:blipFill>
        <p:spPr>
          <a:xfrm>
            <a:off x="405351" y="247564"/>
            <a:ext cx="5897445" cy="2729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948540C9-2A6F-4175-8545-D62C2ABFE144}"/>
              </a:ext>
            </a:extLst>
          </p:cNvPr>
          <p:cNvPicPr>
            <a:picLocks noChangeAspect="1"/>
          </p:cNvPicPr>
          <p:nvPr/>
        </p:nvPicPr>
        <p:blipFill>
          <a:blip r:embed="rId5"/>
          <a:srcRect/>
          <a:stretch/>
        </p:blipFill>
        <p:spPr>
          <a:xfrm>
            <a:off x="763430" y="3655464"/>
            <a:ext cx="2930753"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3F41987C-3235-4015-B843-ADE6EFB0D70D}"/>
              </a:ext>
            </a:extLst>
          </p:cNvPr>
          <p:cNvSpPr txBox="1"/>
          <p:nvPr/>
        </p:nvSpPr>
        <p:spPr>
          <a:xfrm>
            <a:off x="7643851" y="2734142"/>
            <a:ext cx="3186545" cy="369332"/>
          </a:xfrm>
          <a:prstGeom prst="rect">
            <a:avLst/>
          </a:prstGeom>
          <a:noFill/>
        </p:spPr>
        <p:txBody>
          <a:bodyPr wrap="square" rtlCol="0">
            <a:spAutoFit/>
          </a:bodyPr>
          <a:lstStyle/>
          <a:p>
            <a:r>
              <a:rPr lang="en-US" b="1" dirty="0">
                <a:solidFill>
                  <a:schemeClr val="bg1"/>
                </a:solidFill>
              </a:rPr>
              <a:t>1052 Myrtle Ave</a:t>
            </a:r>
          </a:p>
        </p:txBody>
      </p:sp>
      <p:sp>
        <p:nvSpPr>
          <p:cNvPr id="15" name="TextBox 14">
            <a:extLst>
              <a:ext uri="{FF2B5EF4-FFF2-40B4-BE49-F238E27FC236}">
                <a16:creationId xmlns:a16="http://schemas.microsoft.com/office/drawing/2014/main" id="{D40DDEB0-2310-4B38-89D1-5F4091F98C97}"/>
              </a:ext>
            </a:extLst>
          </p:cNvPr>
          <p:cNvSpPr txBox="1"/>
          <p:nvPr/>
        </p:nvSpPr>
        <p:spPr>
          <a:xfrm>
            <a:off x="3694183" y="5934413"/>
            <a:ext cx="3186545" cy="369332"/>
          </a:xfrm>
          <a:prstGeom prst="rect">
            <a:avLst/>
          </a:prstGeom>
          <a:noFill/>
        </p:spPr>
        <p:txBody>
          <a:bodyPr wrap="square" rtlCol="0">
            <a:spAutoFit/>
          </a:bodyPr>
          <a:lstStyle/>
          <a:p>
            <a:r>
              <a:rPr lang="en-US" b="1" dirty="0">
                <a:solidFill>
                  <a:schemeClr val="bg1"/>
                </a:solidFill>
              </a:rPr>
              <a:t>1060 Myrtle Ave</a:t>
            </a:r>
          </a:p>
        </p:txBody>
      </p:sp>
      <p:sp>
        <p:nvSpPr>
          <p:cNvPr id="16" name="TextBox 15">
            <a:extLst>
              <a:ext uri="{FF2B5EF4-FFF2-40B4-BE49-F238E27FC236}">
                <a16:creationId xmlns:a16="http://schemas.microsoft.com/office/drawing/2014/main" id="{B8C623F6-0126-4F7D-833B-4581A55EBA3E}"/>
              </a:ext>
            </a:extLst>
          </p:cNvPr>
          <p:cNvSpPr txBox="1"/>
          <p:nvPr/>
        </p:nvSpPr>
        <p:spPr>
          <a:xfrm>
            <a:off x="405351" y="3103474"/>
            <a:ext cx="3186545" cy="369332"/>
          </a:xfrm>
          <a:prstGeom prst="rect">
            <a:avLst/>
          </a:prstGeom>
          <a:noFill/>
        </p:spPr>
        <p:txBody>
          <a:bodyPr wrap="square" rtlCol="0">
            <a:spAutoFit/>
          </a:bodyPr>
          <a:lstStyle/>
          <a:p>
            <a:r>
              <a:rPr lang="en-US" b="1" dirty="0">
                <a:solidFill>
                  <a:schemeClr val="bg1"/>
                </a:solidFill>
              </a:rPr>
              <a:t>1042 Myrtle</a:t>
            </a:r>
          </a:p>
        </p:txBody>
      </p:sp>
      <p:sp>
        <p:nvSpPr>
          <p:cNvPr id="11" name="TextBox 10">
            <a:extLst>
              <a:ext uri="{FF2B5EF4-FFF2-40B4-BE49-F238E27FC236}">
                <a16:creationId xmlns:a16="http://schemas.microsoft.com/office/drawing/2014/main" id="{B27475C5-0B00-4858-97E7-95B1FDF7746C}"/>
              </a:ext>
            </a:extLst>
          </p:cNvPr>
          <p:cNvSpPr txBox="1"/>
          <p:nvPr/>
        </p:nvSpPr>
        <p:spPr>
          <a:xfrm>
            <a:off x="7365297" y="1117750"/>
            <a:ext cx="4078558" cy="923330"/>
          </a:xfrm>
          <a:prstGeom prst="rect">
            <a:avLst/>
          </a:prstGeom>
          <a:noFill/>
        </p:spPr>
        <p:txBody>
          <a:bodyPr wrap="square" rtlCol="0">
            <a:spAutoFit/>
          </a:bodyPr>
          <a:lstStyle/>
          <a:p>
            <a:r>
              <a:rPr lang="en-US" b="1" dirty="0"/>
              <a:t>1</a:t>
            </a:r>
            <a:r>
              <a:rPr lang="en-US" b="1" baseline="30000" dirty="0"/>
              <a:t>st</a:t>
            </a:r>
            <a:r>
              <a:rPr lang="en-US" b="1" dirty="0"/>
              <a:t> generation Black homeowners, 6 built on former single family, density increased 500+% without any increased resources</a:t>
            </a:r>
          </a:p>
        </p:txBody>
      </p:sp>
    </p:spTree>
    <p:extLst>
      <p:ext uri="{BB962C8B-B14F-4D97-AF65-F5344CB8AC3E}">
        <p14:creationId xmlns:p14="http://schemas.microsoft.com/office/powerpoint/2010/main" val="1344635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33C9C5-7D23-47C5-B7C1-1E4F3029C44C}"/>
              </a:ext>
            </a:extLst>
          </p:cNvPr>
          <p:cNvSpPr>
            <a:spLocks noGrp="1"/>
          </p:cNvSpPr>
          <p:nvPr>
            <p:ph type="body" sz="quarter" idx="12"/>
          </p:nvPr>
        </p:nvSpPr>
        <p:spPr>
          <a:xfrm>
            <a:off x="4333454" y="1554826"/>
            <a:ext cx="3686025" cy="382749"/>
          </a:xfrm>
        </p:spPr>
        <p:txBody>
          <a:bodyPr/>
          <a:lstStyle/>
          <a:p>
            <a:r>
              <a:rPr lang="en-US" b="0" i="0" cap="all" dirty="0">
                <a:effectLst/>
                <a:latin typeface="Raleway"/>
              </a:rPr>
              <a:t>HOME REHABILITATION LOAN PROGRAM</a:t>
            </a:r>
          </a:p>
          <a:p>
            <a:endParaRPr lang="en-US" dirty="0"/>
          </a:p>
        </p:txBody>
      </p:sp>
      <p:sp>
        <p:nvSpPr>
          <p:cNvPr id="3" name="Text Placeholder 2">
            <a:extLst>
              <a:ext uri="{FF2B5EF4-FFF2-40B4-BE49-F238E27FC236}">
                <a16:creationId xmlns:a16="http://schemas.microsoft.com/office/drawing/2014/main" id="{2222CCB6-0F59-498A-89A5-3C5C3111075D}"/>
              </a:ext>
            </a:extLst>
          </p:cNvPr>
          <p:cNvSpPr>
            <a:spLocks noGrp="1"/>
          </p:cNvSpPr>
          <p:nvPr>
            <p:ph type="body" sz="quarter" idx="14"/>
          </p:nvPr>
        </p:nvSpPr>
        <p:spPr>
          <a:xfrm>
            <a:off x="8375228" y="1409162"/>
            <a:ext cx="3658010" cy="382749"/>
          </a:xfrm>
        </p:spPr>
        <p:txBody>
          <a:bodyPr>
            <a:normAutofit fontScale="85000" lnSpcReduction="10000"/>
          </a:bodyPr>
          <a:lstStyle/>
          <a:p>
            <a:r>
              <a:rPr lang="en-US" b="0" dirty="0">
                <a:latin typeface="Open Sans" panose="020B0606030504020204" pitchFamily="34" charset="0"/>
                <a:hlinkClick r:id="rId3">
                  <a:extLst>
                    <a:ext uri="{A12FA001-AC4F-418D-AE19-62706E023703}">
                      <ahyp:hlinkClr xmlns:ahyp="http://schemas.microsoft.com/office/drawing/2018/hyperlinkcolor" val="tx"/>
                    </a:ext>
                  </a:extLst>
                </a:hlinkClick>
              </a:rPr>
              <a:t>Multi-Family Rehabilitation Loan Program</a:t>
            </a:r>
            <a:r>
              <a:rPr lang="en-US" b="0" dirty="0">
                <a:latin typeface="Open Sans" panose="020B0606030504020204" pitchFamily="34" charset="0"/>
              </a:rPr>
              <a:t>: </a:t>
            </a:r>
            <a:endParaRPr lang="en-US" dirty="0"/>
          </a:p>
          <a:p>
            <a:endParaRPr lang="en-US" dirty="0"/>
          </a:p>
        </p:txBody>
      </p:sp>
      <p:sp>
        <p:nvSpPr>
          <p:cNvPr id="4" name="Text Placeholder 3">
            <a:extLst>
              <a:ext uri="{FF2B5EF4-FFF2-40B4-BE49-F238E27FC236}">
                <a16:creationId xmlns:a16="http://schemas.microsoft.com/office/drawing/2014/main" id="{439CFE14-30A9-4252-B627-02B53DB65A8D}"/>
              </a:ext>
            </a:extLst>
          </p:cNvPr>
          <p:cNvSpPr>
            <a:spLocks noGrp="1"/>
          </p:cNvSpPr>
          <p:nvPr>
            <p:ph type="body" sz="quarter" idx="15"/>
          </p:nvPr>
        </p:nvSpPr>
        <p:spPr>
          <a:xfrm>
            <a:off x="4333454" y="2084831"/>
            <a:ext cx="3686025" cy="1464500"/>
          </a:xfrm>
        </p:spPr>
        <p:txBody>
          <a:bodyPr>
            <a:normAutofit/>
          </a:bodyPr>
          <a:lstStyle/>
          <a:p>
            <a:pPr algn="l"/>
            <a:r>
              <a:rPr lang="en-US" b="0" i="0" dirty="0">
                <a:effectLst/>
                <a:latin typeface="Open Sans" panose="020B0606030504020204" pitchFamily="34" charset="0"/>
              </a:rPr>
              <a:t>Low-cost loans are available to repair homes and apartment buildings. These loans can be used to correct building/property deficiencies or other conditions which, if not corrected, will soon become a deficiency.</a:t>
            </a:r>
          </a:p>
        </p:txBody>
      </p:sp>
      <p:sp>
        <p:nvSpPr>
          <p:cNvPr id="5" name="Text Placeholder 4">
            <a:extLst>
              <a:ext uri="{FF2B5EF4-FFF2-40B4-BE49-F238E27FC236}">
                <a16:creationId xmlns:a16="http://schemas.microsoft.com/office/drawing/2014/main" id="{B938CD91-B9FE-43A4-8545-4BBD36ECAE6F}"/>
              </a:ext>
            </a:extLst>
          </p:cNvPr>
          <p:cNvSpPr>
            <a:spLocks noGrp="1"/>
          </p:cNvSpPr>
          <p:nvPr>
            <p:ph type="body" sz="quarter" idx="16"/>
          </p:nvPr>
        </p:nvSpPr>
        <p:spPr>
          <a:xfrm>
            <a:off x="8375228" y="2084832"/>
            <a:ext cx="3553536" cy="1464500"/>
          </a:xfrm>
        </p:spPr>
        <p:txBody>
          <a:bodyPr/>
          <a:lstStyle/>
          <a:p>
            <a:r>
              <a:rPr lang="en-US" dirty="0">
                <a:latin typeface="Open Sans" panose="020B0606030504020204" pitchFamily="34" charset="0"/>
              </a:rPr>
              <a:t>This program provides low-cost loans, with no maximum loan amount, available to qualified applicants at 0% interest with a 20-year loan term for owners of rental units of five or more units.</a:t>
            </a:r>
          </a:p>
          <a:p>
            <a:endParaRPr lang="en-US" dirty="0"/>
          </a:p>
        </p:txBody>
      </p:sp>
      <p:sp>
        <p:nvSpPr>
          <p:cNvPr id="6" name="Title 5">
            <a:extLst>
              <a:ext uri="{FF2B5EF4-FFF2-40B4-BE49-F238E27FC236}">
                <a16:creationId xmlns:a16="http://schemas.microsoft.com/office/drawing/2014/main" id="{8826222F-7830-41AE-B408-A473E4F015F1}"/>
              </a:ext>
            </a:extLst>
          </p:cNvPr>
          <p:cNvSpPr>
            <a:spLocks noGrp="1"/>
          </p:cNvSpPr>
          <p:nvPr>
            <p:ph type="title"/>
          </p:nvPr>
        </p:nvSpPr>
        <p:spPr>
          <a:xfrm>
            <a:off x="679476" y="405866"/>
            <a:ext cx="3686159" cy="1466055"/>
          </a:xfrm>
        </p:spPr>
        <p:txBody>
          <a:bodyPr/>
          <a:lstStyle/>
          <a:p>
            <a:r>
              <a:rPr lang="en-US" dirty="0"/>
              <a:t>Home Improvements</a:t>
            </a:r>
          </a:p>
        </p:txBody>
      </p:sp>
      <p:sp>
        <p:nvSpPr>
          <p:cNvPr id="9" name="Rectangle 1">
            <a:extLst>
              <a:ext uri="{FF2B5EF4-FFF2-40B4-BE49-F238E27FC236}">
                <a16:creationId xmlns:a16="http://schemas.microsoft.com/office/drawing/2014/main" id="{DBD0F799-B92C-46B7-8103-B53F0E577882}"/>
              </a:ext>
            </a:extLst>
          </p:cNvPr>
          <p:cNvSpPr>
            <a:spLocks noChangeArrowheads="1"/>
          </p:cNvSpPr>
          <p:nvPr/>
        </p:nvSpPr>
        <p:spPr bwMode="auto">
          <a:xfrm>
            <a:off x="453393" y="1586541"/>
            <a:ext cx="3362464" cy="30090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9331" rIns="0" bIns="179331"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C313A"/>
                </a:solidFill>
                <a:effectLst/>
                <a:latin typeface="Open Sans" panose="020B0606030504020204" pitchFamily="34" charset="0"/>
                <a:cs typeface="Open Sans" panose="020B0606030504020204" pitchFamily="34" charset="0"/>
              </a:rPr>
              <a:t>The Home Improvement Rebate Program (HIRP) reimburses eligible owners of residential properties up to $2,000 to improve the exterior of their properties. Since 1987, property owners have received rebates to pay for improvements involving paint, stucco, doors, driveways, porch, and window repairs. Contact the Neighborhood Services Bureau at (562) 570-6866 for more information.</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AC7F3B5E-A8CD-4669-A884-AED05889E02E}"/>
              </a:ext>
            </a:extLst>
          </p:cNvPr>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3">
            <a:extLst>
              <a:ext uri="{FF2B5EF4-FFF2-40B4-BE49-F238E27FC236}">
                <a16:creationId xmlns:a16="http://schemas.microsoft.com/office/drawing/2014/main" id="{826C5A6F-DBD8-4A45-8F55-FFEDB2B1AC70}"/>
              </a:ext>
            </a:extLst>
          </p:cNvPr>
          <p:cNvSpPr>
            <a:spLocks noChangeArrowheads="1"/>
          </p:cNvSpPr>
          <p:nvPr/>
        </p:nvSpPr>
        <p:spPr bwMode="auto">
          <a:xfrm>
            <a:off x="461391" y="4397575"/>
            <a:ext cx="3362464" cy="18466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C313A"/>
                </a:solidFill>
                <a:effectLst/>
                <a:latin typeface="Raleway"/>
              </a:rPr>
              <a:t>What is the Home Improvement Rebate Program?</a:t>
            </a:r>
            <a:endParaRPr kumimoji="0" lang="en-US" altLang="en-US" sz="1200" b="0" i="0" u="none" strike="noStrike" cap="none" normalizeH="0" baseline="0" dirty="0">
              <a:ln>
                <a:noFill/>
              </a:ln>
              <a:solidFill>
                <a:srgbClr val="2C313A"/>
              </a:solidFill>
              <a:effectLst/>
              <a:latin typeface="Ralewa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C313A"/>
                </a:solidFill>
                <a:effectLst/>
                <a:latin typeface="Open Sans" panose="020B0606030504020204" pitchFamily="34" charset="0"/>
                <a:cs typeface="Open Sans" panose="020B0606030504020204" pitchFamily="34" charset="0"/>
              </a:rPr>
              <a:t>It is a City program that provides a reimbursement of up to $2,000 to eligible property owners with exterior code violations visible from the street to improve the exterior of their residential properties. </a:t>
            </a:r>
            <a:endParaRPr kumimoji="0" lang="en-US" altLang="en-US" sz="1200" b="0" i="0" u="none" strike="noStrike" cap="none" normalizeH="0" baseline="0" dirty="0">
              <a:ln>
                <a:noFill/>
              </a:ln>
              <a:solidFill>
                <a:srgbClr val="2C313A"/>
              </a:solidFill>
              <a:effectLst/>
              <a:latin typeface="Raleway"/>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2C313A"/>
              </a:solidFill>
              <a:effectLst/>
              <a:latin typeface="Ralewa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C313A"/>
                </a:solidFill>
                <a:effectLst/>
                <a:latin typeface="Raleway"/>
              </a:rPr>
              <a:t>Who is Eligible?</a:t>
            </a:r>
            <a:endParaRPr kumimoji="0" lang="en-US" altLang="en-US" sz="1200" b="0" i="0" u="none" strike="noStrike" cap="none" normalizeH="0" baseline="0" dirty="0">
              <a:ln>
                <a:noFill/>
              </a:ln>
              <a:solidFill>
                <a:srgbClr val="2C313A"/>
              </a:solidFill>
              <a:effectLst/>
              <a:latin typeface="Ralewa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C313A"/>
                </a:solidFill>
                <a:effectLst/>
                <a:latin typeface="Open Sans" panose="020B0606030504020204" pitchFamily="34" charset="0"/>
                <a:cs typeface="Open Sans" panose="020B0606030504020204" pitchFamily="34" charset="0"/>
              </a:rPr>
              <a:t>Property owners of both single-family and multi-family owner occupied or rental property with exterior code violations visible from the street are eligible. Income limits apply for property occupants.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EACA217E-9D85-4A78-B981-03D6E0B697D7}"/>
              </a:ext>
            </a:extLst>
          </p:cNvPr>
          <p:cNvSpPr txBox="1"/>
          <p:nvPr/>
        </p:nvSpPr>
        <p:spPr>
          <a:xfrm>
            <a:off x="4544291" y="4765564"/>
            <a:ext cx="7186318" cy="646331"/>
          </a:xfrm>
          <a:prstGeom prst="rect">
            <a:avLst/>
          </a:prstGeom>
          <a:noFill/>
        </p:spPr>
        <p:txBody>
          <a:bodyPr wrap="square" rtlCol="0">
            <a:spAutoFit/>
          </a:bodyPr>
          <a:lstStyle/>
          <a:p>
            <a:r>
              <a:rPr lang="en-US" b="1" dirty="0">
                <a:solidFill>
                  <a:schemeClr val="bg1"/>
                </a:solidFill>
              </a:rPr>
              <a:t>**There is an opportunity to create a home improvement program for this area that provides job creation and OJT for LBCC students.**</a:t>
            </a:r>
          </a:p>
        </p:txBody>
      </p:sp>
    </p:spTree>
    <p:extLst>
      <p:ext uri="{BB962C8B-B14F-4D97-AF65-F5344CB8AC3E}">
        <p14:creationId xmlns:p14="http://schemas.microsoft.com/office/powerpoint/2010/main" val="2772766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3851565" y="923125"/>
            <a:ext cx="4461162" cy="4646402"/>
          </a:xfrm>
        </p:spPr>
        <p:txBody>
          <a:bodyPr>
            <a:normAutofit fontScale="90000"/>
          </a:bodyPr>
          <a:lstStyle/>
          <a:p>
            <a:pPr algn="ctr"/>
            <a:r>
              <a:rPr lang="en-US" dirty="0"/>
              <a:t>Economic Development</a:t>
            </a:r>
            <a:br>
              <a:rPr lang="en-US" dirty="0"/>
            </a:br>
            <a:br>
              <a:rPr lang="en-US" dirty="0"/>
            </a:br>
            <a:r>
              <a:rPr lang="en-US" dirty="0"/>
              <a:t>Empowerment Zone</a:t>
            </a:r>
            <a:br>
              <a:rPr lang="en-US" dirty="0"/>
            </a:br>
            <a:br>
              <a:rPr lang="en-US" dirty="0"/>
            </a:br>
            <a:r>
              <a:rPr lang="en-US" dirty="0"/>
              <a:t>Central Area Business Association</a:t>
            </a:r>
            <a:br>
              <a:rPr lang="en-US" dirty="0"/>
            </a:br>
            <a:br>
              <a:rPr lang="en-US" dirty="0"/>
            </a:br>
            <a:r>
              <a:rPr lang="en-US" dirty="0"/>
              <a:t>Midtown Business Improvement District</a:t>
            </a:r>
            <a:br>
              <a:rPr lang="en-US" dirty="0"/>
            </a:br>
            <a:br>
              <a:rPr lang="en-US" dirty="0"/>
            </a:br>
            <a:br>
              <a:rPr lang="en-US" dirty="0"/>
            </a:br>
            <a:br>
              <a:rPr lang="en-US" dirty="0"/>
            </a:br>
            <a:br>
              <a:rPr lang="en-US" dirty="0"/>
            </a:br>
            <a:endParaRPr lang="en-US" dirty="0"/>
          </a:p>
        </p:txBody>
      </p:sp>
      <p:pic>
        <p:nvPicPr>
          <p:cNvPr id="19" name="Picture Placeholder 18"/>
          <p:cNvPicPr>
            <a:picLocks noGrp="1" noChangeAspect="1"/>
          </p:cNvPicPr>
          <p:nvPr>
            <p:ph type="pic" sz="quarter" idx="16"/>
          </p:nvPr>
        </p:nvPicPr>
        <p:blipFill>
          <a:blip r:embed="rId3"/>
          <a:srcRect/>
          <a:stretch/>
        </p:blipFill>
        <p:spPr>
          <a:xfrm>
            <a:off x="8615221" y="4128654"/>
            <a:ext cx="3441297" cy="2535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Placeholder 15"/>
          <p:cNvPicPr>
            <a:picLocks noGrp="1" noChangeAspect="1"/>
          </p:cNvPicPr>
          <p:nvPr>
            <p:ph type="pic" sz="quarter" idx="17"/>
          </p:nvPr>
        </p:nvPicPr>
        <p:blipFill>
          <a:blip r:embed="rId4"/>
          <a:srcRect/>
          <a:stretch/>
        </p:blipFill>
        <p:spPr>
          <a:xfrm>
            <a:off x="8615221" y="526473"/>
            <a:ext cx="3382763" cy="3352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4C34FBF-911C-4DB3-964F-6FEF43ECDE19}"/>
              </a:ext>
            </a:extLst>
          </p:cNvPr>
          <p:cNvSpPr txBox="1"/>
          <p:nvPr/>
        </p:nvSpPr>
        <p:spPr>
          <a:xfrm>
            <a:off x="445654" y="737947"/>
            <a:ext cx="3131127" cy="5016758"/>
          </a:xfrm>
          <a:prstGeom prst="rect">
            <a:avLst/>
          </a:prstGeom>
          <a:noFill/>
        </p:spPr>
        <p:txBody>
          <a:bodyPr wrap="square" rtlCol="0">
            <a:spAutoFit/>
          </a:bodyPr>
          <a:lstStyle/>
          <a:p>
            <a:r>
              <a:rPr lang="en-US" sz="4000" b="1" dirty="0"/>
              <a:t>There is a need, and there is potential, for business development within the Central Area!</a:t>
            </a:r>
          </a:p>
        </p:txBody>
      </p:sp>
    </p:spTree>
    <p:extLst>
      <p:ext uri="{BB962C8B-B14F-4D97-AF65-F5344CB8AC3E}">
        <p14:creationId xmlns:p14="http://schemas.microsoft.com/office/powerpoint/2010/main" val="2885941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230E88E-972A-4466-A58F-97F20B60B4A8}"/>
              </a:ext>
            </a:extLst>
          </p:cNvPr>
          <p:cNvPicPr>
            <a:picLocks noGrp="1" noChangeAspect="1"/>
          </p:cNvPicPr>
          <p:nvPr>
            <p:ph type="pic" sz="quarter" idx="12"/>
          </p:nvPr>
        </p:nvPicPr>
        <p:blipFill>
          <a:blip r:embed="rId2"/>
          <a:srcRect l="3725" r="3725"/>
          <a:stretch>
            <a:fillRect/>
          </a:stretch>
        </p:blipFill>
        <p:spPr>
          <a:xfrm>
            <a:off x="361244" y="1628783"/>
            <a:ext cx="4931506" cy="5036832"/>
          </a:xfrm>
        </p:spPr>
      </p:pic>
      <p:sp>
        <p:nvSpPr>
          <p:cNvPr id="3" name="Text Placeholder 2">
            <a:extLst>
              <a:ext uri="{FF2B5EF4-FFF2-40B4-BE49-F238E27FC236}">
                <a16:creationId xmlns:a16="http://schemas.microsoft.com/office/drawing/2014/main" id="{A8764195-8378-4C39-AA24-C45E974C7B6A}"/>
              </a:ext>
            </a:extLst>
          </p:cNvPr>
          <p:cNvSpPr>
            <a:spLocks noGrp="1"/>
          </p:cNvSpPr>
          <p:nvPr>
            <p:ph type="body" sz="quarter" idx="11"/>
          </p:nvPr>
        </p:nvSpPr>
        <p:spPr>
          <a:xfrm>
            <a:off x="6451071" y="614463"/>
            <a:ext cx="4294206" cy="755650"/>
          </a:xfrm>
        </p:spPr>
        <p:txBody>
          <a:bodyPr>
            <a:normAutofit/>
          </a:bodyPr>
          <a:lstStyle/>
          <a:p>
            <a:r>
              <a:rPr lang="en-US" sz="2400" b="1" dirty="0"/>
              <a:t>1. Designate Heritage Park</a:t>
            </a:r>
          </a:p>
        </p:txBody>
      </p:sp>
      <p:sp>
        <p:nvSpPr>
          <p:cNvPr id="4" name="Text Placeholder 3">
            <a:extLst>
              <a:ext uri="{FF2B5EF4-FFF2-40B4-BE49-F238E27FC236}">
                <a16:creationId xmlns:a16="http://schemas.microsoft.com/office/drawing/2014/main" id="{1368EBDA-CB81-41AE-B007-48CB86FA3DB8}"/>
              </a:ext>
            </a:extLst>
          </p:cNvPr>
          <p:cNvSpPr>
            <a:spLocks noGrp="1"/>
          </p:cNvSpPr>
          <p:nvPr>
            <p:ph type="body" sz="quarter" idx="13"/>
          </p:nvPr>
        </p:nvSpPr>
        <p:spPr>
          <a:xfrm>
            <a:off x="6451071" y="2075863"/>
            <a:ext cx="4931506" cy="755650"/>
          </a:xfrm>
        </p:spPr>
        <p:txBody>
          <a:bodyPr>
            <a:noAutofit/>
          </a:bodyPr>
          <a:lstStyle/>
          <a:p>
            <a:r>
              <a:rPr lang="en-US" sz="2400" b="1" dirty="0"/>
              <a:t>2. Enter into lease/development agreement with Elite Skills to manage and develop property at 998 E. PCH and the corner Atlantic Ave and PCH </a:t>
            </a:r>
          </a:p>
        </p:txBody>
      </p:sp>
      <p:sp>
        <p:nvSpPr>
          <p:cNvPr id="5" name="Text Placeholder 4">
            <a:extLst>
              <a:ext uri="{FF2B5EF4-FFF2-40B4-BE49-F238E27FC236}">
                <a16:creationId xmlns:a16="http://schemas.microsoft.com/office/drawing/2014/main" id="{475AB070-C6DA-4FB3-BC00-B82249384BF2}"/>
              </a:ext>
            </a:extLst>
          </p:cNvPr>
          <p:cNvSpPr>
            <a:spLocks noGrp="1"/>
          </p:cNvSpPr>
          <p:nvPr>
            <p:ph type="body" sz="quarter" idx="14"/>
          </p:nvPr>
        </p:nvSpPr>
        <p:spPr>
          <a:xfrm>
            <a:off x="6451071" y="4601816"/>
            <a:ext cx="4687984" cy="755650"/>
          </a:xfrm>
        </p:spPr>
        <p:txBody>
          <a:bodyPr>
            <a:noAutofit/>
          </a:bodyPr>
          <a:lstStyle/>
          <a:p>
            <a:r>
              <a:rPr lang="en-US" sz="2400" b="1" dirty="0"/>
              <a:t>4. Revamp MLK from Anaheim to 20</a:t>
            </a:r>
            <a:r>
              <a:rPr lang="en-US" sz="2400" b="1" baseline="30000" dirty="0"/>
              <a:t>th</a:t>
            </a:r>
            <a:r>
              <a:rPr lang="en-US" sz="2400" b="1" dirty="0"/>
              <a:t> Street, PCH LB Blvd to Alamitos</a:t>
            </a:r>
          </a:p>
        </p:txBody>
      </p:sp>
      <p:sp>
        <p:nvSpPr>
          <p:cNvPr id="6" name="Text Placeholder 5">
            <a:extLst>
              <a:ext uri="{FF2B5EF4-FFF2-40B4-BE49-F238E27FC236}">
                <a16:creationId xmlns:a16="http://schemas.microsoft.com/office/drawing/2014/main" id="{2A532FA2-1686-4FA0-908F-D8CEC0F879B5}"/>
              </a:ext>
            </a:extLst>
          </p:cNvPr>
          <p:cNvSpPr>
            <a:spLocks noGrp="1"/>
          </p:cNvSpPr>
          <p:nvPr>
            <p:ph type="body" sz="quarter" idx="15"/>
          </p:nvPr>
        </p:nvSpPr>
        <p:spPr>
          <a:xfrm>
            <a:off x="6451071" y="3567438"/>
            <a:ext cx="4687984" cy="755650"/>
          </a:xfrm>
        </p:spPr>
        <p:txBody>
          <a:bodyPr>
            <a:noAutofit/>
          </a:bodyPr>
          <a:lstStyle/>
          <a:p>
            <a:r>
              <a:rPr lang="en-US" sz="2400" b="1" dirty="0"/>
              <a:t>3. Initiate a Banner Program (AA Churches, landmarks) &amp; Historic Markers</a:t>
            </a:r>
          </a:p>
        </p:txBody>
      </p:sp>
      <p:sp>
        <p:nvSpPr>
          <p:cNvPr id="7" name="Text Placeholder 6">
            <a:extLst>
              <a:ext uri="{FF2B5EF4-FFF2-40B4-BE49-F238E27FC236}">
                <a16:creationId xmlns:a16="http://schemas.microsoft.com/office/drawing/2014/main" id="{772ECA46-81EC-432F-B88D-F86DAFB68114}"/>
              </a:ext>
            </a:extLst>
          </p:cNvPr>
          <p:cNvSpPr>
            <a:spLocks noGrp="1"/>
          </p:cNvSpPr>
          <p:nvPr>
            <p:ph type="body" sz="quarter" idx="16"/>
          </p:nvPr>
        </p:nvSpPr>
        <p:spPr>
          <a:xfrm>
            <a:off x="6451071" y="5650036"/>
            <a:ext cx="4294206" cy="755650"/>
          </a:xfrm>
        </p:spPr>
        <p:txBody>
          <a:bodyPr/>
          <a:lstStyle/>
          <a:p>
            <a:endParaRPr lang="en-US"/>
          </a:p>
        </p:txBody>
      </p:sp>
      <p:sp>
        <p:nvSpPr>
          <p:cNvPr id="8" name="Title 7">
            <a:extLst>
              <a:ext uri="{FF2B5EF4-FFF2-40B4-BE49-F238E27FC236}">
                <a16:creationId xmlns:a16="http://schemas.microsoft.com/office/drawing/2014/main" id="{784629DA-FF93-4716-89B6-99F4B42B2ECD}"/>
              </a:ext>
            </a:extLst>
          </p:cNvPr>
          <p:cNvSpPr>
            <a:spLocks noGrp="1"/>
          </p:cNvSpPr>
          <p:nvPr>
            <p:ph type="title"/>
          </p:nvPr>
        </p:nvSpPr>
        <p:spPr>
          <a:xfrm>
            <a:off x="595100" y="192385"/>
            <a:ext cx="3644391" cy="1025525"/>
          </a:xfrm>
        </p:spPr>
        <p:txBody>
          <a:bodyPr/>
          <a:lstStyle/>
          <a:p>
            <a:r>
              <a:rPr lang="en-US" dirty="0"/>
              <a:t>Specific  Ask</a:t>
            </a:r>
          </a:p>
        </p:txBody>
      </p:sp>
    </p:spTree>
    <p:extLst>
      <p:ext uri="{BB962C8B-B14F-4D97-AF65-F5344CB8AC3E}">
        <p14:creationId xmlns:p14="http://schemas.microsoft.com/office/powerpoint/2010/main" val="109642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88F6F38-17B9-4E82-801B-21FA66A2B2C8}"/>
              </a:ext>
            </a:extLst>
          </p:cNvPr>
          <p:cNvPicPr>
            <a:picLocks noGrp="1" noChangeAspect="1"/>
          </p:cNvPicPr>
          <p:nvPr>
            <p:ph type="pic" sz="quarter" idx="16"/>
          </p:nvPr>
        </p:nvPicPr>
        <p:blipFill>
          <a:blip r:embed="rId2"/>
          <a:srcRect l="5610" r="5610"/>
          <a:stretch/>
        </p:blipFill>
        <p:spPr>
          <a:xfrm>
            <a:off x="0" y="504326"/>
            <a:ext cx="2202911" cy="6090432"/>
          </a:xfrm>
        </p:spPr>
      </p:pic>
      <p:sp>
        <p:nvSpPr>
          <p:cNvPr id="3" name="Title 2">
            <a:extLst>
              <a:ext uri="{FF2B5EF4-FFF2-40B4-BE49-F238E27FC236}">
                <a16:creationId xmlns:a16="http://schemas.microsoft.com/office/drawing/2014/main" id="{93CD463F-EE43-4F5E-AB6F-713605661CCD}"/>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830988FA-B2E3-4D65-B279-B974A5675AE5}"/>
              </a:ext>
            </a:extLst>
          </p:cNvPr>
          <p:cNvSpPr>
            <a:spLocks noGrp="1"/>
          </p:cNvSpPr>
          <p:nvPr>
            <p:ph type="body" sz="quarter" idx="12"/>
          </p:nvPr>
        </p:nvSpPr>
        <p:spPr/>
        <p:txBody>
          <a:bodyPr/>
          <a:lstStyle/>
          <a:p>
            <a:endParaRPr lang="en-US" dirty="0"/>
          </a:p>
        </p:txBody>
      </p:sp>
      <p:sp>
        <p:nvSpPr>
          <p:cNvPr id="5" name="Text Placeholder 4">
            <a:extLst>
              <a:ext uri="{FF2B5EF4-FFF2-40B4-BE49-F238E27FC236}">
                <a16:creationId xmlns:a16="http://schemas.microsoft.com/office/drawing/2014/main" id="{26B20DDF-27B4-4B63-A6BD-D12B03A4833D}"/>
              </a:ext>
            </a:extLst>
          </p:cNvPr>
          <p:cNvSpPr>
            <a:spLocks noGrp="1"/>
          </p:cNvSpPr>
          <p:nvPr>
            <p:ph type="body" sz="quarter" idx="15"/>
          </p:nvPr>
        </p:nvSpPr>
        <p:spPr/>
        <p:txBody>
          <a:bodyPr/>
          <a:lstStyle/>
          <a:p>
            <a:endParaRPr lang="en-US"/>
          </a:p>
        </p:txBody>
      </p:sp>
      <p:pic>
        <p:nvPicPr>
          <p:cNvPr id="11" name="Picture 10">
            <a:extLst>
              <a:ext uri="{FF2B5EF4-FFF2-40B4-BE49-F238E27FC236}">
                <a16:creationId xmlns:a16="http://schemas.microsoft.com/office/drawing/2014/main" id="{4357CC73-33FE-48FA-A8B2-182AFDC78BD9}"/>
              </a:ext>
            </a:extLst>
          </p:cNvPr>
          <p:cNvPicPr>
            <a:picLocks noChangeAspect="1"/>
          </p:cNvPicPr>
          <p:nvPr/>
        </p:nvPicPr>
        <p:blipFill>
          <a:blip r:embed="rId3"/>
          <a:srcRect/>
          <a:stretch/>
        </p:blipFill>
        <p:spPr>
          <a:xfrm>
            <a:off x="2215745" y="505728"/>
            <a:ext cx="2481287" cy="6090431"/>
          </a:xfrm>
          <a:prstGeom prst="rect">
            <a:avLst/>
          </a:prstGeom>
        </p:spPr>
      </p:pic>
      <p:pic>
        <p:nvPicPr>
          <p:cNvPr id="12" name="Picture 11">
            <a:extLst>
              <a:ext uri="{FF2B5EF4-FFF2-40B4-BE49-F238E27FC236}">
                <a16:creationId xmlns:a16="http://schemas.microsoft.com/office/drawing/2014/main" id="{366D2837-2396-4211-B411-707821B56138}"/>
              </a:ext>
            </a:extLst>
          </p:cNvPr>
          <p:cNvPicPr>
            <a:picLocks noChangeAspect="1"/>
          </p:cNvPicPr>
          <p:nvPr/>
        </p:nvPicPr>
        <p:blipFill>
          <a:blip r:embed="rId4"/>
          <a:srcRect/>
          <a:stretch/>
        </p:blipFill>
        <p:spPr>
          <a:xfrm>
            <a:off x="4855356" y="383784"/>
            <a:ext cx="2481287" cy="6090431"/>
          </a:xfrm>
          <a:prstGeom prst="rect">
            <a:avLst/>
          </a:prstGeom>
        </p:spPr>
      </p:pic>
      <p:pic>
        <p:nvPicPr>
          <p:cNvPr id="15" name="Picture 14">
            <a:extLst>
              <a:ext uri="{FF2B5EF4-FFF2-40B4-BE49-F238E27FC236}">
                <a16:creationId xmlns:a16="http://schemas.microsoft.com/office/drawing/2014/main" id="{6E4D3B16-F07D-4EA8-A2B7-D2421E4D4C13}"/>
              </a:ext>
            </a:extLst>
          </p:cNvPr>
          <p:cNvPicPr>
            <a:picLocks noChangeAspect="1"/>
          </p:cNvPicPr>
          <p:nvPr/>
        </p:nvPicPr>
        <p:blipFill>
          <a:blip r:embed="rId5"/>
          <a:srcRect/>
          <a:stretch/>
        </p:blipFill>
        <p:spPr>
          <a:xfrm>
            <a:off x="7198093" y="383784"/>
            <a:ext cx="2481287" cy="6090431"/>
          </a:xfrm>
          <a:prstGeom prst="rect">
            <a:avLst/>
          </a:prstGeom>
        </p:spPr>
      </p:pic>
      <p:pic>
        <p:nvPicPr>
          <p:cNvPr id="19" name="Picture 18">
            <a:extLst>
              <a:ext uri="{FF2B5EF4-FFF2-40B4-BE49-F238E27FC236}">
                <a16:creationId xmlns:a16="http://schemas.microsoft.com/office/drawing/2014/main" id="{11595CF6-AB9F-4D54-9190-E77509E0410F}"/>
              </a:ext>
            </a:extLst>
          </p:cNvPr>
          <p:cNvPicPr>
            <a:picLocks noChangeAspect="1"/>
          </p:cNvPicPr>
          <p:nvPr/>
        </p:nvPicPr>
        <p:blipFill>
          <a:blip r:embed="rId6"/>
          <a:srcRect/>
          <a:stretch/>
        </p:blipFill>
        <p:spPr>
          <a:xfrm>
            <a:off x="9665525" y="383784"/>
            <a:ext cx="2481287" cy="6090431"/>
          </a:xfrm>
          <a:prstGeom prst="rect">
            <a:avLst/>
          </a:prstGeom>
        </p:spPr>
      </p:pic>
      <p:pic>
        <p:nvPicPr>
          <p:cNvPr id="21" name="Picture 20">
            <a:extLst>
              <a:ext uri="{FF2B5EF4-FFF2-40B4-BE49-F238E27FC236}">
                <a16:creationId xmlns:a16="http://schemas.microsoft.com/office/drawing/2014/main" id="{A3E49A9A-26D1-4736-BAEF-380239221260}"/>
              </a:ext>
            </a:extLst>
          </p:cNvPr>
          <p:cNvPicPr>
            <a:picLocks noChangeAspect="1"/>
          </p:cNvPicPr>
          <p:nvPr/>
        </p:nvPicPr>
        <p:blipFill>
          <a:blip r:embed="rId7"/>
          <a:stretch>
            <a:fillRect/>
          </a:stretch>
        </p:blipFill>
        <p:spPr>
          <a:xfrm>
            <a:off x="4685145" y="333270"/>
            <a:ext cx="2587963" cy="6352272"/>
          </a:xfrm>
          <a:prstGeom prst="rect">
            <a:avLst/>
          </a:prstGeom>
        </p:spPr>
      </p:pic>
    </p:spTree>
    <p:extLst>
      <p:ext uri="{BB962C8B-B14F-4D97-AF65-F5344CB8AC3E}">
        <p14:creationId xmlns:p14="http://schemas.microsoft.com/office/powerpoint/2010/main" val="2293590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185AC6-4A3D-4055-A8EE-9C4C45EFB9BA}"/>
              </a:ext>
            </a:extLst>
          </p:cNvPr>
          <p:cNvSpPr>
            <a:spLocks noGrp="1"/>
          </p:cNvSpPr>
          <p:nvPr>
            <p:ph type="body" sz="quarter" idx="14"/>
          </p:nvPr>
        </p:nvSpPr>
        <p:spPr/>
        <p:txBody>
          <a:bodyPr/>
          <a:lstStyle/>
          <a:p>
            <a:r>
              <a:rPr lang="en-US" dirty="0"/>
              <a:t>Authored by:</a:t>
            </a:r>
          </a:p>
          <a:p>
            <a:r>
              <a:rPr lang="en-US" dirty="0"/>
              <a:t>Claudine Burnett</a:t>
            </a:r>
          </a:p>
        </p:txBody>
      </p:sp>
      <p:sp>
        <p:nvSpPr>
          <p:cNvPr id="4" name="TextBox 3">
            <a:extLst>
              <a:ext uri="{FF2B5EF4-FFF2-40B4-BE49-F238E27FC236}">
                <a16:creationId xmlns:a16="http://schemas.microsoft.com/office/drawing/2014/main" id="{DA3F5513-2356-47AA-9DFD-C9ED10DFAC10}"/>
              </a:ext>
            </a:extLst>
          </p:cNvPr>
          <p:cNvSpPr txBox="1"/>
          <p:nvPr/>
        </p:nvSpPr>
        <p:spPr>
          <a:xfrm>
            <a:off x="312516" y="416689"/>
            <a:ext cx="11435788" cy="3323987"/>
          </a:xfrm>
          <a:prstGeom prst="rect">
            <a:avLst/>
          </a:prstGeom>
          <a:noFill/>
        </p:spPr>
        <p:txBody>
          <a:bodyPr wrap="square" rtlCol="0">
            <a:spAutoFit/>
          </a:bodyPr>
          <a:lstStyle/>
          <a:p>
            <a:r>
              <a:rPr lang="en-US" sz="1400" dirty="0"/>
              <a:t>Most towns throughout America have a history of racism and Long Beach is no exception. Early Long Beach has been characterized as a city of almost puritanical values-a church going citizenry that allowed no alcohol and practiced conservative ideals.</a:t>
            </a:r>
          </a:p>
          <a:p>
            <a:endParaRPr lang="en-US" sz="1400" dirty="0"/>
          </a:p>
          <a:p>
            <a:r>
              <a:rPr lang="en-US" sz="1400" dirty="0"/>
              <a:t>It was founded and settled by Bible belt, white, Midwesterners, conservative in their political and social views. It was famous for having the largest Bible study group in the nation and its draconian “purity” ordinances-making it illegal to wear a bathing suit that didn’t have skirts, sleeves or was too short or too tight. </a:t>
            </a:r>
          </a:p>
          <a:p>
            <a:endParaRPr lang="en-US" sz="1400" dirty="0"/>
          </a:p>
          <a:p>
            <a:r>
              <a:rPr lang="en-US" sz="1400" dirty="0"/>
              <a:t>Though the many churches in town preached tolerance and acceptance of blacks and other minorities, the truth was they did not want them living anywhere near them.  “Property values going down,” was the most often cited reason for this exclusion, not outright racism.  Deeds to property were later written to exclude blacks from purchasing homes in their community, though some did so in an outlying area close to the city call the “Negro District” (later Central Long Beach). From here they could find employment in the white community as cooks, maids, chauffeurs, and other positions whites did not want. </a:t>
            </a:r>
          </a:p>
          <a:p>
            <a:endParaRPr lang="en-US" sz="1400" dirty="0"/>
          </a:p>
          <a:p>
            <a:r>
              <a:rPr lang="en-US" sz="1400" dirty="0"/>
              <a:t>White settlers to Southern California neglected to see that the region was largely colonized by those with African blood. After Spain entered the slave trade in the 15th century, Africans, indigenous, and European blood comingled and many of those with mixed blood were recruited into the Spanish armed forces as conquistadores.</a:t>
            </a:r>
          </a:p>
          <a:p>
            <a:endParaRPr lang="en-US" sz="1400" dirty="0"/>
          </a:p>
        </p:txBody>
      </p:sp>
      <p:sp>
        <p:nvSpPr>
          <p:cNvPr id="5" name="TextBox 4">
            <a:extLst>
              <a:ext uri="{FF2B5EF4-FFF2-40B4-BE49-F238E27FC236}">
                <a16:creationId xmlns:a16="http://schemas.microsoft.com/office/drawing/2014/main" id="{A6AF7D94-18C8-4F59-B25B-F2E8D7C0C736}"/>
              </a:ext>
            </a:extLst>
          </p:cNvPr>
          <p:cNvSpPr txBox="1"/>
          <p:nvPr/>
        </p:nvSpPr>
        <p:spPr>
          <a:xfrm>
            <a:off x="312516" y="3507428"/>
            <a:ext cx="4294207" cy="3108543"/>
          </a:xfrm>
          <a:prstGeom prst="rect">
            <a:avLst/>
          </a:prstGeom>
          <a:noFill/>
        </p:spPr>
        <p:txBody>
          <a:bodyPr wrap="square" rtlCol="0">
            <a:spAutoFit/>
          </a:bodyPr>
          <a:lstStyle/>
          <a:p>
            <a:pPr algn="just"/>
            <a:r>
              <a:rPr lang="en-US" sz="1400" dirty="0"/>
              <a:t>In Northern California, African Americans, many still slaves, helped garner the gold that brought more and more immigrants to the Golden State. Whereas Northern California was pro Union during the Civil War, the Southland was a hotbed of Southern sympathizers and not the most welcoming oof places for African Americans to settle. It would not be until the 1880s that a small number of African Americans began to migrate to Southern California. From 188 African Americans in Los Angels County, the number increased to 1,817 in 1890; to 2,841 in 1900-21 of them living in Long Beach. 1880 was also the year that the community later to be known as Long Beach came into being.</a:t>
            </a:r>
          </a:p>
          <a:p>
            <a:endParaRPr lang="en-US" sz="1400" dirty="0"/>
          </a:p>
        </p:txBody>
      </p:sp>
      <p:pic>
        <p:nvPicPr>
          <p:cNvPr id="6" name="Picture 5">
            <a:extLst>
              <a:ext uri="{FF2B5EF4-FFF2-40B4-BE49-F238E27FC236}">
                <a16:creationId xmlns:a16="http://schemas.microsoft.com/office/drawing/2014/main" id="{95FFD1D9-BAA4-424D-9C0A-6A62BED059CC}"/>
              </a:ext>
            </a:extLst>
          </p:cNvPr>
          <p:cNvPicPr>
            <a:picLocks noChangeAspect="1"/>
          </p:cNvPicPr>
          <p:nvPr/>
        </p:nvPicPr>
        <p:blipFill>
          <a:blip r:embed="rId3"/>
          <a:stretch>
            <a:fillRect/>
          </a:stretch>
        </p:blipFill>
        <p:spPr>
          <a:xfrm>
            <a:off x="9421792" y="3328528"/>
            <a:ext cx="2202789" cy="3287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F2B6D6F-C8A5-40BC-A4CD-35454338CD57}"/>
              </a:ext>
            </a:extLst>
          </p:cNvPr>
          <p:cNvSpPr txBox="1"/>
          <p:nvPr/>
        </p:nvSpPr>
        <p:spPr>
          <a:xfrm>
            <a:off x="4720283" y="5967827"/>
            <a:ext cx="4701509" cy="646331"/>
          </a:xfrm>
          <a:prstGeom prst="rect">
            <a:avLst/>
          </a:prstGeom>
          <a:noFill/>
        </p:spPr>
        <p:txBody>
          <a:bodyPr wrap="square">
            <a:spAutoFit/>
          </a:bodyPr>
          <a:lstStyle/>
          <a:p>
            <a:r>
              <a:rPr lang="en-US" sz="1200" i="1" dirty="0"/>
              <a:t>“I hope the information presented here will increase your knowledge of </a:t>
            </a:r>
          </a:p>
          <a:p>
            <a:r>
              <a:rPr lang="en-US" sz="1200" i="1" dirty="0"/>
              <a:t>Long Beach and Southern California history and the struggles experienced </a:t>
            </a:r>
          </a:p>
          <a:p>
            <a:r>
              <a:rPr lang="en-US" sz="1200" i="1" dirty="0"/>
              <a:t>by African Americans.”</a:t>
            </a:r>
          </a:p>
        </p:txBody>
      </p:sp>
    </p:spTree>
    <p:extLst>
      <p:ext uri="{BB962C8B-B14F-4D97-AF65-F5344CB8AC3E}">
        <p14:creationId xmlns:p14="http://schemas.microsoft.com/office/powerpoint/2010/main" val="216131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srcRect/>
          <a:stretch/>
        </p:blipFill>
        <p:spPr>
          <a:xfrm flipH="1">
            <a:off x="791431" y="0"/>
            <a:ext cx="10409639" cy="6858000"/>
          </a:xfrm>
        </p:spPr>
      </p:pic>
      <p:sp>
        <p:nvSpPr>
          <p:cNvPr id="3" name="Text Placeholder 2"/>
          <p:cNvSpPr>
            <a:spLocks noGrp="1"/>
          </p:cNvSpPr>
          <p:nvPr>
            <p:ph type="body" sz="quarter" idx="14"/>
          </p:nvPr>
        </p:nvSpPr>
        <p:spPr/>
        <p:txBody>
          <a:bodyPr/>
          <a:lstStyle/>
          <a:p>
            <a:r>
              <a:rPr lang="en-US" dirty="0"/>
              <a:t>Family &amp; Community</a:t>
            </a:r>
          </a:p>
        </p:txBody>
      </p:sp>
    </p:spTree>
    <p:extLst>
      <p:ext uri="{BB962C8B-B14F-4D97-AF65-F5344CB8AC3E}">
        <p14:creationId xmlns:p14="http://schemas.microsoft.com/office/powerpoint/2010/main" val="1415924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D81EF999-A884-4768-A0F6-4A5244B24ED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l="12015" t="1759" r="11128" b="9436"/>
          <a:stretch/>
        </p:blipFill>
        <p:spPr>
          <a:xfrm>
            <a:off x="180227" y="704719"/>
            <a:ext cx="3509566" cy="2703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Placeholder 11">
            <a:extLst>
              <a:ext uri="{FF2B5EF4-FFF2-40B4-BE49-F238E27FC236}">
                <a16:creationId xmlns:a16="http://schemas.microsoft.com/office/drawing/2014/main" id="{F0C1B8B8-F1A3-42A5-8865-E0498306BCB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4"/>
          <a:srcRect l="3790" r="2698"/>
          <a:stretch/>
        </p:blipFill>
        <p:spPr>
          <a:xfrm>
            <a:off x="180226" y="3619801"/>
            <a:ext cx="3469039" cy="248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Placeholder 35">
            <a:extLst>
              <a:ext uri="{FF2B5EF4-FFF2-40B4-BE49-F238E27FC236}">
                <a16:creationId xmlns:a16="http://schemas.microsoft.com/office/drawing/2014/main" id="{6CBE990D-619E-4EC3-8E3B-3235FF40870D}"/>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5"/>
          <a:srcRect l="2657" t="17770" r="21549" b="19935"/>
          <a:stretch/>
        </p:blipFill>
        <p:spPr>
          <a:xfrm>
            <a:off x="3861872" y="676997"/>
            <a:ext cx="4908055" cy="2373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Placeholder 5">
            <a:extLst>
              <a:ext uri="{FF2B5EF4-FFF2-40B4-BE49-F238E27FC236}">
                <a16:creationId xmlns:a16="http://schemas.microsoft.com/office/drawing/2014/main" id="{C1F0D4FA-A491-4D35-84B8-333978500F59}"/>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6"/>
          <a:srcRect l="9931" r="9931" b="7103"/>
          <a:stretch/>
        </p:blipFill>
        <p:spPr>
          <a:xfrm>
            <a:off x="8945563" y="746285"/>
            <a:ext cx="3108325" cy="2204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173014BF-5FF0-40C0-BA11-2B64395405A4}"/>
              </a:ext>
            </a:extLst>
          </p:cNvPr>
          <p:cNvPicPr>
            <a:picLocks noChangeAspect="1"/>
          </p:cNvPicPr>
          <p:nvPr/>
        </p:nvPicPr>
        <p:blipFill>
          <a:blip r:embed="rId7"/>
          <a:srcRect/>
          <a:stretch/>
        </p:blipFill>
        <p:spPr>
          <a:xfrm>
            <a:off x="3861873" y="3257554"/>
            <a:ext cx="3949700"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Picture Placeholder 13">
            <a:extLst>
              <a:ext uri="{FF2B5EF4-FFF2-40B4-BE49-F238E27FC236}">
                <a16:creationId xmlns:a16="http://schemas.microsoft.com/office/drawing/2014/main" id="{15E558B1-9F51-4146-A449-BF38892A8453}"/>
              </a:ext>
              <a:ext uri="{C183D7F6-B498-43B3-948B-1728B52AA6E4}">
                <adec:decorative xmlns:adec="http://schemas.microsoft.com/office/drawing/2017/decorative" val="0"/>
              </a:ext>
            </a:extLst>
          </p:cNvPr>
          <p:cNvPicPr>
            <a:picLocks noGrp="1" noChangeAspect="1"/>
          </p:cNvPicPr>
          <p:nvPr>
            <p:ph type="pic" sz="quarter" idx="4294967295"/>
          </p:nvPr>
        </p:nvPicPr>
        <p:blipFill rotWithShape="1">
          <a:blip r:embed="rId8"/>
          <a:srcRect l="3503" t="2583" r="3234" b="4738"/>
          <a:stretch/>
        </p:blipFill>
        <p:spPr>
          <a:xfrm>
            <a:off x="8024180" y="3229856"/>
            <a:ext cx="4028121"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 name="Title 53" hidden="1">
            <a:extLst>
              <a:ext uri="{FF2B5EF4-FFF2-40B4-BE49-F238E27FC236}">
                <a16:creationId xmlns:a16="http://schemas.microsoft.com/office/drawing/2014/main" id="{4C6A162B-A7A0-49BC-B7CB-0A66DC41715E}"/>
              </a:ext>
            </a:extLst>
          </p:cNvPr>
          <p:cNvSpPr>
            <a:spLocks noGrp="1"/>
          </p:cNvSpPr>
          <p:nvPr>
            <p:ph type="title" idx="4294967295"/>
          </p:nvPr>
        </p:nvSpPr>
        <p:spPr>
          <a:xfrm>
            <a:off x="0" y="-571500"/>
            <a:ext cx="10515600" cy="555625"/>
          </a:xfrm>
        </p:spPr>
        <p:txBody>
          <a:bodyPr>
            <a:normAutofit/>
          </a:bodyPr>
          <a:lstStyle/>
          <a:p>
            <a:r>
              <a:rPr lang="en-US" sz="2000" dirty="0">
                <a:solidFill>
                  <a:schemeClr val="bg1">
                    <a:lumMod val="85000"/>
                  </a:schemeClr>
                </a:solidFill>
              </a:rPr>
              <a:t>Photo Collage</a:t>
            </a:r>
          </a:p>
        </p:txBody>
      </p:sp>
    </p:spTree>
    <p:extLst>
      <p:ext uri="{BB962C8B-B14F-4D97-AF65-F5344CB8AC3E}">
        <p14:creationId xmlns:p14="http://schemas.microsoft.com/office/powerpoint/2010/main" val="1250005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1CC4DCE-7D43-4C73-8226-57D346B985DD}"/>
              </a:ext>
            </a:extLst>
          </p:cNvPr>
          <p:cNvSpPr txBox="1">
            <a:spLocks/>
          </p:cNvSpPr>
          <p:nvPr/>
        </p:nvSpPr>
        <p:spPr>
          <a:xfrm>
            <a:off x="741215" y="-69884"/>
            <a:ext cx="3345876" cy="1342045"/>
          </a:xfrm>
          <a:prstGeom prst="rect">
            <a:avLst/>
          </a:prstGeom>
        </p:spPr>
        <p:txBody>
          <a:bodyPr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6000" spc="300"/>
              <a:t>FAITH</a:t>
            </a:r>
            <a:endParaRPr lang="en-US" sz="6000" spc="300" dirty="0"/>
          </a:p>
        </p:txBody>
      </p:sp>
      <p:sp>
        <p:nvSpPr>
          <p:cNvPr id="3" name="Text Placeholder 2">
            <a:extLst>
              <a:ext uri="{FF2B5EF4-FFF2-40B4-BE49-F238E27FC236}">
                <a16:creationId xmlns:a16="http://schemas.microsoft.com/office/drawing/2014/main" id="{F5934C1C-5C0E-487C-91D4-6B4315D5DE98}"/>
              </a:ext>
            </a:extLst>
          </p:cNvPr>
          <p:cNvSpPr txBox="1">
            <a:spLocks/>
          </p:cNvSpPr>
          <p:nvPr/>
        </p:nvSpPr>
        <p:spPr>
          <a:xfrm>
            <a:off x="741215" y="1822371"/>
            <a:ext cx="3456712" cy="443988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Historically the black church has been a place for creating individual, systemic, and political change within the Black community. From its emergence in the late 18th century to its present-day relevance, the Black church has and will always serve as a safe haven for African Americans, a place to worship God together, and a place where we are motivated to rebuild our communities. You can guarantee that on Sunday between the hours of 8 a.m. (early morning service) to 3 p.m. (afternoon service) there will be a large population of Blacks attending church.</a:t>
            </a:r>
          </a:p>
          <a:p>
            <a:endParaRPr lang="en-US" dirty="0"/>
          </a:p>
          <a:p>
            <a:pPr marL="0" indent="0">
              <a:buNone/>
            </a:pPr>
            <a:r>
              <a:rPr lang="en-US" dirty="0"/>
              <a:t>Pastors in the Black church wield much influence in our community. They fill us up with wisdom, knowledge, and of the Word of God. Our pastors pray with and for us, provide resources and tools, even visit us when we are sick. Our pastors continue to serve as our “elected” spiritual representatives.</a:t>
            </a:r>
          </a:p>
        </p:txBody>
      </p:sp>
      <p:sp>
        <p:nvSpPr>
          <p:cNvPr id="4" name="Text Placeholder 65">
            <a:extLst>
              <a:ext uri="{FF2B5EF4-FFF2-40B4-BE49-F238E27FC236}">
                <a16:creationId xmlns:a16="http://schemas.microsoft.com/office/drawing/2014/main" id="{F33A859D-F6F7-4A2C-B162-F2DE94E376DF}"/>
              </a:ext>
            </a:extLst>
          </p:cNvPr>
          <p:cNvSpPr txBox="1">
            <a:spLocks/>
          </p:cNvSpPr>
          <p:nvPr/>
        </p:nvSpPr>
        <p:spPr>
          <a:xfrm>
            <a:off x="741215" y="1171571"/>
            <a:ext cx="3692240" cy="32190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The Role of the Black Church in Creating Change</a:t>
            </a:r>
          </a:p>
        </p:txBody>
      </p:sp>
      <p:graphicFrame>
        <p:nvGraphicFramePr>
          <p:cNvPr id="5" name="Table 35">
            <a:extLst>
              <a:ext uri="{FF2B5EF4-FFF2-40B4-BE49-F238E27FC236}">
                <a16:creationId xmlns:a16="http://schemas.microsoft.com/office/drawing/2014/main" id="{74A379EA-FA70-4942-9C4D-C7443EB63A1C}"/>
              </a:ext>
            </a:extLst>
          </p:cNvPr>
          <p:cNvGraphicFramePr>
            <a:graphicFrameLocks noGrp="1"/>
          </p:cNvGraphicFramePr>
          <p:nvPr>
            <p:extLst>
              <p:ext uri="{D42A27DB-BD31-4B8C-83A1-F6EECF244321}">
                <p14:modId xmlns:p14="http://schemas.microsoft.com/office/powerpoint/2010/main" val="1018142822"/>
              </p:ext>
            </p:extLst>
          </p:nvPr>
        </p:nvGraphicFramePr>
        <p:xfrm>
          <a:off x="4433455" y="428340"/>
          <a:ext cx="7124586" cy="5904540"/>
        </p:xfrm>
        <a:graphic>
          <a:graphicData uri="http://schemas.openxmlformats.org/drawingml/2006/table">
            <a:tbl>
              <a:tblPr firstRow="1" bandRow="1">
                <a:tableStyleId>{5C22544A-7EE6-4342-B048-85BDC9FD1C3A}</a:tableStyleId>
              </a:tblPr>
              <a:tblGrid>
                <a:gridCol w="678872">
                  <a:extLst>
                    <a:ext uri="{9D8B030D-6E8A-4147-A177-3AD203B41FA5}">
                      <a16:colId xmlns:a16="http://schemas.microsoft.com/office/drawing/2014/main" val="434574014"/>
                    </a:ext>
                  </a:extLst>
                </a:gridCol>
                <a:gridCol w="3380509">
                  <a:extLst>
                    <a:ext uri="{9D8B030D-6E8A-4147-A177-3AD203B41FA5}">
                      <a16:colId xmlns:a16="http://schemas.microsoft.com/office/drawing/2014/main" val="3558397788"/>
                    </a:ext>
                  </a:extLst>
                </a:gridCol>
                <a:gridCol w="3065205">
                  <a:extLst>
                    <a:ext uri="{9D8B030D-6E8A-4147-A177-3AD203B41FA5}">
                      <a16:colId xmlns:a16="http://schemas.microsoft.com/office/drawing/2014/main" val="1554124909"/>
                    </a:ext>
                  </a:extLst>
                </a:gridCol>
              </a:tblGrid>
              <a:tr h="326421">
                <a:tc>
                  <a:txBody>
                    <a:bodyPr/>
                    <a:lstStyle/>
                    <a:p>
                      <a:r>
                        <a:rPr lang="en-US" sz="1800" b="1" dirty="0">
                          <a:solidFill>
                            <a:schemeClr val="tx1"/>
                          </a:solidFill>
                          <a:latin typeface="+mn-lt"/>
                        </a:rPr>
                        <a:t>Est.</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chemeClr val="tx1"/>
                          </a:solidFill>
                          <a:latin typeface="+mn-lt"/>
                          <a:ea typeface="Cambria" panose="02040503050406030204" pitchFamily="18" charset="0"/>
                        </a:rPr>
                        <a:t>Central Area Black Churches</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chemeClr val="tx1"/>
                          </a:solidFill>
                          <a:latin typeface="+mn-lt"/>
                          <a:ea typeface="Cambria" panose="02040503050406030204" pitchFamily="18" charset="0"/>
                        </a:rPr>
                        <a:t>Address</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7713318"/>
                  </a:ext>
                </a:extLst>
              </a:tr>
              <a:tr h="326421">
                <a:tc>
                  <a:txBody>
                    <a:bodyPr/>
                    <a:lstStyle/>
                    <a:p>
                      <a:r>
                        <a:rPr lang="en-US" sz="1400" b="1" dirty="0"/>
                        <a:t>1903</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1400" b="1" dirty="0"/>
                        <a:t>1</a:t>
                      </a:r>
                      <a:r>
                        <a:rPr lang="en-US" sz="1400" b="1" baseline="30000" dirty="0"/>
                        <a:t>st</a:t>
                      </a:r>
                      <a:r>
                        <a:rPr lang="en-US" sz="1400" b="1" dirty="0"/>
                        <a:t> African American Mission Church formed, later became Christ 2</a:t>
                      </a:r>
                      <a:r>
                        <a:rPr lang="en-US" sz="1400" b="1" baseline="30000" dirty="0"/>
                        <a:t>nd</a:t>
                      </a:r>
                      <a:r>
                        <a:rPr lang="en-US" sz="1400" b="1" dirty="0"/>
                        <a:t> Baptist Church</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1541723"/>
                  </a:ext>
                </a:extLst>
              </a:tr>
              <a:tr h="326421">
                <a:tc>
                  <a:txBody>
                    <a:bodyPr/>
                    <a:lstStyle/>
                    <a:p>
                      <a:r>
                        <a:rPr lang="en-US" sz="1400" b="1" dirty="0"/>
                        <a:t>1907</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solidFill>
                            <a:schemeClr val="tx1"/>
                          </a:solidFill>
                        </a:rPr>
                        <a:t>C</a:t>
                      </a:r>
                      <a:r>
                        <a:rPr lang="en-US" sz="1400" b="1" dirty="0"/>
                        <a:t>hrist Second Baptist </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1471 MLK Ave., 90813</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0966764"/>
                  </a:ext>
                </a:extLst>
              </a:tr>
              <a:tr h="326421">
                <a:tc>
                  <a:txBody>
                    <a:bodyPr/>
                    <a:lstStyle/>
                    <a:p>
                      <a:r>
                        <a:rPr lang="en-US" sz="1400" b="1"/>
                        <a:t>1911</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Grant African Methodist Episcopal (AME)</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1129 Alamitos Ave, 90813</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9625373"/>
                  </a:ext>
                </a:extLst>
              </a:tr>
              <a:tr h="326421">
                <a:tc>
                  <a:txBody>
                    <a:bodyPr/>
                    <a:lstStyle/>
                    <a:p>
                      <a:r>
                        <a:rPr lang="en-US" sz="1400" b="1"/>
                        <a:t>1943</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New Hope Baptist </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1160 E. New York St, 90813</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108998"/>
                  </a:ext>
                </a:extLst>
              </a:tr>
              <a:tr h="326421">
                <a:tc>
                  <a:txBody>
                    <a:bodyPr/>
                    <a:lstStyle/>
                    <a:p>
                      <a:r>
                        <a:rPr lang="en-US" sz="1400" b="1"/>
                        <a:t>1944</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St Mark Baptist</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1703 Lemon Avenue, 90813 </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3309754"/>
                  </a:ext>
                </a:extLst>
              </a:tr>
              <a:tr h="326421">
                <a:tc>
                  <a:txBody>
                    <a:bodyPr/>
                    <a:lstStyle/>
                    <a:p>
                      <a:r>
                        <a:rPr lang="en-US" sz="1400" b="1" dirty="0"/>
                        <a:t>1945</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White Rose Church of God in Christ (COGIC)</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1001 E. Anaheim St., 90813</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9983430"/>
                  </a:ext>
                </a:extLst>
              </a:tr>
              <a:tr h="326421">
                <a:tc>
                  <a:txBody>
                    <a:bodyPr/>
                    <a:lstStyle/>
                    <a:p>
                      <a:r>
                        <a:rPr lang="en-US" sz="1400" b="1" dirty="0"/>
                        <a:t>1945</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St. Vessel Colored Methodist Episcopal (CME)</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1953 MLK Ave, 90813</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0997864"/>
                  </a:ext>
                </a:extLst>
              </a:tr>
              <a:tr h="326421">
                <a:tc>
                  <a:txBody>
                    <a:bodyPr/>
                    <a:lstStyle/>
                    <a:p>
                      <a:r>
                        <a:rPr lang="en-US" sz="1400" b="1" dirty="0"/>
                        <a:t>1952</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St John Baptist</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741 E. 10</a:t>
                      </a:r>
                      <a:r>
                        <a:rPr lang="en-US" sz="1400" b="1" baseline="30000"/>
                        <a:t>th</a:t>
                      </a:r>
                      <a:r>
                        <a:rPr lang="en-US" sz="1400" b="1"/>
                        <a:t> St, 90813</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4490571"/>
                  </a:ext>
                </a:extLst>
              </a:tr>
              <a:tr h="326421">
                <a:tc>
                  <a:txBody>
                    <a:bodyPr/>
                    <a:lstStyle/>
                    <a:p>
                      <a:r>
                        <a:rPr lang="en-US" sz="1400" b="1" dirty="0"/>
                        <a:t>1956</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The Greater Harvest COGIC</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1144 Olive Ave, 90813</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0053330"/>
                  </a:ext>
                </a:extLst>
              </a:tr>
              <a:tr h="326421">
                <a:tc>
                  <a:txBody>
                    <a:bodyPr/>
                    <a:lstStyle/>
                    <a:p>
                      <a:r>
                        <a:rPr lang="en-US" sz="1400" b="1" dirty="0"/>
                        <a:t>1950s</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Golgotha Trinity</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1630 E. 14</a:t>
                      </a:r>
                      <a:r>
                        <a:rPr lang="en-US" sz="1400" b="1" baseline="30000"/>
                        <a:t>th</a:t>
                      </a:r>
                      <a:r>
                        <a:rPr lang="en-US" sz="1400" b="1"/>
                        <a:t> St, 90813</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358937"/>
                  </a:ext>
                </a:extLst>
              </a:tr>
              <a:tr h="326421">
                <a:tc>
                  <a:txBody>
                    <a:bodyPr/>
                    <a:lstStyle/>
                    <a:p>
                      <a:r>
                        <a:rPr lang="en-US" sz="1400" b="1" dirty="0"/>
                        <a:t>1961</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Antioch</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Original-1535 Gundry Ave, 90813</a:t>
                      </a:r>
                    </a:p>
                    <a:p>
                      <a:r>
                        <a:rPr lang="en-US" sz="1400" b="1"/>
                        <a:t>Current-350 Pine Ave, 90802</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3429576"/>
                  </a:ext>
                </a:extLst>
              </a:tr>
              <a:tr h="326421">
                <a:tc>
                  <a:txBody>
                    <a:bodyPr/>
                    <a:lstStyle/>
                    <a:p>
                      <a:r>
                        <a:rPr lang="en-US" sz="1400" b="1" dirty="0"/>
                        <a:t>1962</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1</a:t>
                      </a:r>
                      <a:r>
                        <a:rPr lang="en-US" sz="1400" b="1" baseline="30000" dirty="0"/>
                        <a:t>st</a:t>
                      </a:r>
                      <a:r>
                        <a:rPr lang="en-US" sz="1400" b="1" dirty="0"/>
                        <a:t> Providence</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801 E. Hill St, 90806</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9895182"/>
                  </a:ext>
                </a:extLst>
              </a:tr>
              <a:tr h="326421">
                <a:tc>
                  <a:txBody>
                    <a:bodyPr/>
                    <a:lstStyle/>
                    <a:p>
                      <a:r>
                        <a:rPr lang="en-US" sz="1400" b="1" dirty="0"/>
                        <a:t>1960s</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New Liberty</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2091 Olive Ave, 90806</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6460062"/>
                  </a:ext>
                </a:extLst>
              </a:tr>
              <a:tr h="326421">
                <a:tc>
                  <a:txBody>
                    <a:bodyPr/>
                    <a:lstStyle/>
                    <a:p>
                      <a:r>
                        <a:rPr lang="en-US" sz="1400" b="1" dirty="0"/>
                        <a:t>1960s</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Myrtle Avenue Church of Christ</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1076 Myrtle Ave, 90813</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8860929"/>
                  </a:ext>
                </a:extLst>
              </a:tr>
              <a:tr h="326421">
                <a:tc>
                  <a:txBody>
                    <a:bodyPr/>
                    <a:lstStyle/>
                    <a:p>
                      <a:r>
                        <a:rPr lang="en-US" sz="1400" b="1" dirty="0"/>
                        <a:t>2000s</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Love Unlimited</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a:t>1760 MLK Ave, 90813</a:t>
                      </a:r>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9760270"/>
                  </a:ext>
                </a:extLst>
              </a:tr>
              <a:tr h="326421">
                <a:tc>
                  <a:txBody>
                    <a:bodyPr/>
                    <a:lstStyle/>
                    <a:p>
                      <a:r>
                        <a:rPr lang="en-US" sz="1400" b="1" dirty="0"/>
                        <a:t>2000s</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Grace Memorial Baptist Church</a:t>
                      </a:r>
                    </a:p>
                    <a:p>
                      <a:endParaRPr lang="en-US" sz="1400" b="1" dirty="0"/>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t>1021 E. 19</a:t>
                      </a:r>
                      <a:r>
                        <a:rPr lang="en-US" sz="1400" b="1" baseline="30000" dirty="0"/>
                        <a:t>th</a:t>
                      </a:r>
                      <a:r>
                        <a:rPr lang="en-US" sz="1400" b="1" dirty="0"/>
                        <a:t> St, 90806</a:t>
                      </a:r>
                    </a:p>
                  </a:txBody>
                  <a:tcPr marL="68962" marR="68962" marT="34481" marB="344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4041526"/>
                  </a:ext>
                </a:extLst>
              </a:tr>
            </a:tbl>
          </a:graphicData>
        </a:graphic>
      </p:graphicFrame>
    </p:spTree>
    <p:extLst>
      <p:ext uri="{BB962C8B-B14F-4D97-AF65-F5344CB8AC3E}">
        <p14:creationId xmlns:p14="http://schemas.microsoft.com/office/powerpoint/2010/main" val="3066189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1">
            <a:extLst>
              <a:ext uri="{FF2B5EF4-FFF2-40B4-BE49-F238E27FC236}">
                <a16:creationId xmlns:a16="http://schemas.microsoft.com/office/drawing/2014/main" id="{F0C1B8B8-F1A3-42A5-8865-E0498306BCB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srcRect l="6238" t="2733" r="29059" b="13237"/>
          <a:stretch/>
        </p:blipFill>
        <p:spPr>
          <a:xfrm>
            <a:off x="472208" y="3252646"/>
            <a:ext cx="4764809" cy="3379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group of people posing for a photo in front of a house&#10;&#10;Description automatically generated">
            <a:extLst>
              <a:ext uri="{FF2B5EF4-FFF2-40B4-BE49-F238E27FC236}">
                <a16:creationId xmlns:a16="http://schemas.microsoft.com/office/drawing/2014/main" id="{173014BF-5FF0-40C0-BA11-2B64395405A4}"/>
              </a:ext>
            </a:extLst>
          </p:cNvPr>
          <p:cNvPicPr>
            <a:picLocks noChangeAspect="1"/>
          </p:cNvPicPr>
          <p:nvPr/>
        </p:nvPicPr>
        <p:blipFill>
          <a:blip r:embed="rId4"/>
          <a:stretch>
            <a:fillRect/>
          </a:stretch>
        </p:blipFill>
        <p:spPr>
          <a:xfrm>
            <a:off x="5696300" y="2505219"/>
            <a:ext cx="5611818" cy="4126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Placeholder 5">
            <a:extLst>
              <a:ext uri="{FF2B5EF4-FFF2-40B4-BE49-F238E27FC236}">
                <a16:creationId xmlns:a16="http://schemas.microsoft.com/office/drawing/2014/main" id="{C1F0D4FA-A491-4D35-84B8-333978500F59}"/>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5"/>
          <a:srcRect l="1697" t="4977" r="1697" b="7730"/>
          <a:stretch/>
        </p:blipFill>
        <p:spPr>
          <a:xfrm>
            <a:off x="1331190" y="251113"/>
            <a:ext cx="4764810" cy="3650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Placeholder 13">
            <a:extLst>
              <a:ext uri="{FF2B5EF4-FFF2-40B4-BE49-F238E27FC236}">
                <a16:creationId xmlns:a16="http://schemas.microsoft.com/office/drawing/2014/main" id="{D81EF999-A884-4768-A0F6-4A5244B24ED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6"/>
          <a:srcRect l="14498" t="2582" r="3062" b="-2582"/>
          <a:stretch/>
        </p:blipFill>
        <p:spPr>
          <a:xfrm>
            <a:off x="8257834" y="225858"/>
            <a:ext cx="3509566" cy="3044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 name="Title 53" hidden="1">
            <a:extLst>
              <a:ext uri="{FF2B5EF4-FFF2-40B4-BE49-F238E27FC236}">
                <a16:creationId xmlns:a16="http://schemas.microsoft.com/office/drawing/2014/main" id="{4C6A162B-A7A0-49BC-B7CB-0A66DC41715E}"/>
              </a:ext>
            </a:extLst>
          </p:cNvPr>
          <p:cNvSpPr>
            <a:spLocks noGrp="1"/>
          </p:cNvSpPr>
          <p:nvPr>
            <p:ph type="title" idx="4294967295"/>
          </p:nvPr>
        </p:nvSpPr>
        <p:spPr>
          <a:xfrm>
            <a:off x="0" y="-571500"/>
            <a:ext cx="10515600" cy="555625"/>
          </a:xfrm>
        </p:spPr>
        <p:txBody>
          <a:bodyPr>
            <a:normAutofit/>
          </a:bodyPr>
          <a:lstStyle/>
          <a:p>
            <a:r>
              <a:rPr lang="en-US" sz="2000" dirty="0">
                <a:solidFill>
                  <a:schemeClr val="bg1">
                    <a:lumMod val="85000"/>
                  </a:schemeClr>
                </a:solidFill>
              </a:rPr>
              <a:t>Photo Collage</a:t>
            </a:r>
          </a:p>
        </p:txBody>
      </p:sp>
    </p:spTree>
    <p:extLst>
      <p:ext uri="{BB962C8B-B14F-4D97-AF65-F5344CB8AC3E}">
        <p14:creationId xmlns:p14="http://schemas.microsoft.com/office/powerpoint/2010/main" val="3818330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F9A722-C416-4CA0-9E81-3AB439623A87}"/>
              </a:ext>
            </a:extLst>
          </p:cNvPr>
          <p:cNvSpPr>
            <a:spLocks noGrp="1"/>
          </p:cNvSpPr>
          <p:nvPr>
            <p:ph type="title"/>
          </p:nvPr>
        </p:nvSpPr>
        <p:spPr>
          <a:xfrm>
            <a:off x="2106887" y="338555"/>
            <a:ext cx="7978227" cy="1062602"/>
          </a:xfrm>
        </p:spPr>
        <p:txBody>
          <a:bodyPr>
            <a:normAutofit fontScale="90000"/>
          </a:bodyPr>
          <a:lstStyle/>
          <a:p>
            <a:r>
              <a:rPr lang="en-US" dirty="0"/>
              <a:t>Long Beach Black Church from 1903 </a:t>
            </a:r>
          </a:p>
        </p:txBody>
      </p:sp>
      <p:pic>
        <p:nvPicPr>
          <p:cNvPr id="25" name="Picture Placeholder 23">
            <a:extLst>
              <a:ext uri="{FF2B5EF4-FFF2-40B4-BE49-F238E27FC236}">
                <a16:creationId xmlns:a16="http://schemas.microsoft.com/office/drawing/2014/main" id="{28471B48-B5D4-4311-8051-3D8458674D12}"/>
              </a:ext>
            </a:extLst>
          </p:cNvPr>
          <p:cNvPicPr>
            <a:picLocks noGrp="1" noChangeAspect="1"/>
          </p:cNvPicPr>
          <p:nvPr>
            <p:ph type="pic" sz="quarter" idx="11"/>
          </p:nvPr>
        </p:nvPicPr>
        <p:blipFill>
          <a:blip r:embed="rId3"/>
          <a:srcRect/>
          <a:stretch/>
        </p:blipFill>
        <p:spPr>
          <a:xfrm>
            <a:off x="0" y="4491990"/>
            <a:ext cx="3054096" cy="2290572"/>
          </a:xfrm>
        </p:spPr>
      </p:pic>
      <p:pic>
        <p:nvPicPr>
          <p:cNvPr id="30" name="Picture Placeholder 27">
            <a:extLst>
              <a:ext uri="{FF2B5EF4-FFF2-40B4-BE49-F238E27FC236}">
                <a16:creationId xmlns:a16="http://schemas.microsoft.com/office/drawing/2014/main" id="{10D7B446-4830-437D-90F2-78FF39F842A8}"/>
              </a:ext>
            </a:extLst>
          </p:cNvPr>
          <p:cNvPicPr>
            <a:picLocks noGrp="1" noChangeAspect="1"/>
          </p:cNvPicPr>
          <p:nvPr>
            <p:ph type="pic" sz="quarter" idx="13"/>
          </p:nvPr>
        </p:nvPicPr>
        <p:blipFill rotWithShape="1">
          <a:blip r:embed="rId4"/>
          <a:srcRect l="3957" t="7239" r="251" b="10305"/>
          <a:stretch/>
        </p:blipFill>
        <p:spPr>
          <a:xfrm>
            <a:off x="3140766" y="2010075"/>
            <a:ext cx="2925578" cy="2320202"/>
          </a:xfrm>
        </p:spPr>
      </p:pic>
      <p:pic>
        <p:nvPicPr>
          <p:cNvPr id="31" name="Picture Placeholder 29">
            <a:extLst>
              <a:ext uri="{FF2B5EF4-FFF2-40B4-BE49-F238E27FC236}">
                <a16:creationId xmlns:a16="http://schemas.microsoft.com/office/drawing/2014/main" id="{7453335E-1D5E-4FDC-8418-75FFB424DE6C}"/>
              </a:ext>
            </a:extLst>
          </p:cNvPr>
          <p:cNvPicPr>
            <a:picLocks noGrp="1" noChangeAspect="1"/>
          </p:cNvPicPr>
          <p:nvPr>
            <p:ph type="pic" sz="quarter" idx="14"/>
          </p:nvPr>
        </p:nvPicPr>
        <p:blipFill rotWithShape="1">
          <a:blip r:embed="rId5"/>
          <a:srcRect l="4208" t="-1294" b="1"/>
          <a:stretch/>
        </p:blipFill>
        <p:spPr>
          <a:xfrm>
            <a:off x="9266420" y="2010075"/>
            <a:ext cx="2925579" cy="2320202"/>
          </a:xfrm>
        </p:spPr>
      </p:pic>
      <p:sp>
        <p:nvSpPr>
          <p:cNvPr id="17" name="Text Placeholder 16">
            <a:extLst>
              <a:ext uri="{FF2B5EF4-FFF2-40B4-BE49-F238E27FC236}">
                <a16:creationId xmlns:a16="http://schemas.microsoft.com/office/drawing/2014/main" id="{4E6B8FC3-C6AB-4C05-AB1A-6A425F437168}"/>
              </a:ext>
            </a:extLst>
          </p:cNvPr>
          <p:cNvSpPr>
            <a:spLocks noGrp="1"/>
          </p:cNvSpPr>
          <p:nvPr>
            <p:ph type="body" sz="quarter" idx="15"/>
          </p:nvPr>
        </p:nvSpPr>
        <p:spPr>
          <a:xfrm>
            <a:off x="264410" y="3528166"/>
            <a:ext cx="2517605" cy="484146"/>
          </a:xfrm>
        </p:spPr>
        <p:txBody>
          <a:bodyPr/>
          <a:lstStyle/>
          <a:p>
            <a:r>
              <a:rPr lang="en-US" sz="2000" dirty="0"/>
              <a:t>Established 1907</a:t>
            </a:r>
          </a:p>
        </p:txBody>
      </p:sp>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a:xfrm>
            <a:off x="264410" y="3123840"/>
            <a:ext cx="2517605" cy="382749"/>
          </a:xfrm>
        </p:spPr>
        <p:txBody>
          <a:bodyPr/>
          <a:lstStyle/>
          <a:p>
            <a:r>
              <a:rPr lang="en-US" sz="2000" dirty="0"/>
              <a:t>Christ Second Baptist Church</a:t>
            </a:r>
          </a:p>
        </p:txBody>
      </p:sp>
      <p:sp>
        <p:nvSpPr>
          <p:cNvPr id="19" name="Text Placeholder 18">
            <a:extLst>
              <a:ext uri="{FF2B5EF4-FFF2-40B4-BE49-F238E27FC236}">
                <a16:creationId xmlns:a16="http://schemas.microsoft.com/office/drawing/2014/main" id="{35D841AC-77B9-46F0-877E-EDFD058BCBF2}"/>
              </a:ext>
            </a:extLst>
          </p:cNvPr>
          <p:cNvSpPr>
            <a:spLocks noGrp="1"/>
          </p:cNvSpPr>
          <p:nvPr>
            <p:ph type="body" sz="quarter" idx="17"/>
          </p:nvPr>
        </p:nvSpPr>
        <p:spPr/>
        <p:txBody>
          <a:bodyPr/>
          <a:lstStyle/>
          <a:p>
            <a:r>
              <a:rPr lang="en-US" sz="2000" dirty="0"/>
              <a:t>Established 1911</a:t>
            </a:r>
          </a:p>
          <a:p>
            <a:endParaRPr lang="en-US" dirty="0"/>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p:txBody>
          <a:bodyPr/>
          <a:lstStyle/>
          <a:p>
            <a:r>
              <a:rPr lang="en-US" sz="2000" dirty="0"/>
              <a:t>Grant African Methodist Episcopal Church</a:t>
            </a:r>
          </a:p>
        </p:txBody>
      </p:sp>
      <p:sp>
        <p:nvSpPr>
          <p:cNvPr id="21" name="Text Placeholder 20">
            <a:extLst>
              <a:ext uri="{FF2B5EF4-FFF2-40B4-BE49-F238E27FC236}">
                <a16:creationId xmlns:a16="http://schemas.microsoft.com/office/drawing/2014/main" id="{F6997EE2-4A7E-42BA-A9A4-CA8914C6CA1F}"/>
              </a:ext>
            </a:extLst>
          </p:cNvPr>
          <p:cNvSpPr>
            <a:spLocks noGrp="1"/>
          </p:cNvSpPr>
          <p:nvPr>
            <p:ph type="body" sz="quarter" idx="19"/>
          </p:nvPr>
        </p:nvSpPr>
        <p:spPr>
          <a:xfrm>
            <a:off x="3288925" y="5495232"/>
            <a:ext cx="2517605" cy="484146"/>
          </a:xfrm>
        </p:spPr>
        <p:txBody>
          <a:bodyPr/>
          <a:lstStyle/>
          <a:p>
            <a:r>
              <a:rPr lang="en-US" sz="2000" dirty="0"/>
              <a:t>Established 1943</a:t>
            </a:r>
          </a:p>
          <a:p>
            <a:endParaRPr lang="en-US" dirty="0"/>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0"/>
          </p:nvPr>
        </p:nvSpPr>
        <p:spPr>
          <a:xfrm>
            <a:off x="3288925" y="5090906"/>
            <a:ext cx="2517605" cy="382749"/>
          </a:xfrm>
        </p:spPr>
        <p:txBody>
          <a:bodyPr/>
          <a:lstStyle/>
          <a:p>
            <a:r>
              <a:rPr lang="en-US" sz="2000" dirty="0"/>
              <a:t>New Hope Baptist Church</a:t>
            </a:r>
          </a:p>
        </p:txBody>
      </p:sp>
      <p:sp>
        <p:nvSpPr>
          <p:cNvPr id="23" name="Text Placeholder 22">
            <a:extLst>
              <a:ext uri="{FF2B5EF4-FFF2-40B4-BE49-F238E27FC236}">
                <a16:creationId xmlns:a16="http://schemas.microsoft.com/office/drawing/2014/main" id="{F71130C1-E2E7-4700-A220-231BB58349DE}"/>
              </a:ext>
            </a:extLst>
          </p:cNvPr>
          <p:cNvSpPr>
            <a:spLocks noGrp="1"/>
          </p:cNvSpPr>
          <p:nvPr>
            <p:ph type="body" sz="quarter" idx="21"/>
          </p:nvPr>
        </p:nvSpPr>
        <p:spPr>
          <a:xfrm>
            <a:off x="9412281" y="5434272"/>
            <a:ext cx="2517605" cy="484146"/>
          </a:xfrm>
        </p:spPr>
        <p:txBody>
          <a:bodyPr/>
          <a:lstStyle/>
          <a:p>
            <a:r>
              <a:rPr lang="en-US" sz="2000" dirty="0"/>
              <a:t>Established 1944 </a:t>
            </a:r>
          </a:p>
          <a:p>
            <a:endParaRPr lang="en-US" dirty="0"/>
          </a:p>
        </p:txBody>
      </p:sp>
      <p:sp>
        <p:nvSpPr>
          <p:cNvPr id="24" name="Text Placeholder 23">
            <a:extLst>
              <a:ext uri="{FF2B5EF4-FFF2-40B4-BE49-F238E27FC236}">
                <a16:creationId xmlns:a16="http://schemas.microsoft.com/office/drawing/2014/main" id="{DDC5EC52-0B52-4D0E-B00E-8E5EF35BC9CD}"/>
              </a:ext>
            </a:extLst>
          </p:cNvPr>
          <p:cNvSpPr>
            <a:spLocks noGrp="1"/>
          </p:cNvSpPr>
          <p:nvPr>
            <p:ph type="body" sz="quarter" idx="22"/>
          </p:nvPr>
        </p:nvSpPr>
        <p:spPr>
          <a:xfrm>
            <a:off x="9412281" y="5029946"/>
            <a:ext cx="2517605" cy="382749"/>
          </a:xfrm>
        </p:spPr>
        <p:txBody>
          <a:bodyPr/>
          <a:lstStyle/>
          <a:p>
            <a:r>
              <a:rPr lang="en-US" sz="2000" dirty="0"/>
              <a:t>St Mark Baptist Church</a:t>
            </a:r>
          </a:p>
        </p:txBody>
      </p:sp>
      <p:pic>
        <p:nvPicPr>
          <p:cNvPr id="29" name="Picture Placeholder 25">
            <a:extLst>
              <a:ext uri="{FF2B5EF4-FFF2-40B4-BE49-F238E27FC236}">
                <a16:creationId xmlns:a16="http://schemas.microsoft.com/office/drawing/2014/main" id="{1507C138-F295-471C-A7C2-F827C437DE97}"/>
              </a:ext>
            </a:extLst>
          </p:cNvPr>
          <p:cNvPicPr>
            <a:picLocks noGrp="1" noChangeAspect="1"/>
          </p:cNvPicPr>
          <p:nvPr>
            <p:ph type="pic" sz="quarter" idx="12"/>
          </p:nvPr>
        </p:nvPicPr>
        <p:blipFill rotWithShape="1">
          <a:blip r:embed="rId6"/>
          <a:srcRect t="-3293"/>
          <a:stretch/>
        </p:blipFill>
        <p:spPr>
          <a:xfrm>
            <a:off x="6092848" y="4416552"/>
            <a:ext cx="3054096" cy="2441448"/>
          </a:xfrm>
        </p:spPr>
      </p:pic>
    </p:spTree>
    <p:extLst>
      <p:ext uri="{BB962C8B-B14F-4D97-AF65-F5344CB8AC3E}">
        <p14:creationId xmlns:p14="http://schemas.microsoft.com/office/powerpoint/2010/main" val="4148056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grass, outdoor, person, field&#10;&#10;Description automatically generated">
            <a:extLst>
              <a:ext uri="{FF2B5EF4-FFF2-40B4-BE49-F238E27FC236}">
                <a16:creationId xmlns:a16="http://schemas.microsoft.com/office/drawing/2014/main" id="{6D108731-4CC7-4C91-B783-27FD54D29577}"/>
              </a:ext>
            </a:extLst>
          </p:cNvPr>
          <p:cNvPicPr>
            <a:picLocks noGrp="1" noChangeAspect="1"/>
          </p:cNvPicPr>
          <p:nvPr>
            <p:ph type="pic" sz="quarter" idx="10"/>
          </p:nvPr>
        </p:nvPicPr>
        <p:blipFill>
          <a:blip r:embed="rId3"/>
          <a:srcRect t="8795" b="8795"/>
          <a:stretch>
            <a:fillRect/>
          </a:stretch>
        </p:blipFill>
        <p:spPr/>
      </p:pic>
      <p:pic>
        <p:nvPicPr>
          <p:cNvPr id="11" name="Picture Placeholder 10">
            <a:extLst>
              <a:ext uri="{FF2B5EF4-FFF2-40B4-BE49-F238E27FC236}">
                <a16:creationId xmlns:a16="http://schemas.microsoft.com/office/drawing/2014/main" id="{9F5FDC1F-0905-45D1-8D65-3BA9A836BD7A}"/>
              </a:ext>
            </a:extLst>
          </p:cNvPr>
          <p:cNvPicPr>
            <a:picLocks noGrp="1" noChangeAspect="1"/>
          </p:cNvPicPr>
          <p:nvPr>
            <p:ph type="pic" sz="quarter" idx="11"/>
          </p:nvPr>
        </p:nvPicPr>
        <p:blipFill>
          <a:blip r:embed="rId4"/>
          <a:srcRect l="26224" r="26224"/>
          <a:stretch/>
        </p:blipFill>
        <p:spPr>
          <a:xfrm>
            <a:off x="3194701" y="0"/>
            <a:ext cx="2817564" cy="3175686"/>
          </a:xfrm>
        </p:spPr>
      </p:pic>
      <p:pic>
        <p:nvPicPr>
          <p:cNvPr id="19" name="Picture Placeholder 18" descr="A baseball player holding a baseball bat&#10;&#10;Description automatically generated">
            <a:extLst>
              <a:ext uri="{FF2B5EF4-FFF2-40B4-BE49-F238E27FC236}">
                <a16:creationId xmlns:a16="http://schemas.microsoft.com/office/drawing/2014/main" id="{0CA50E55-282E-482A-9093-954064376A0F}"/>
              </a:ext>
            </a:extLst>
          </p:cNvPr>
          <p:cNvPicPr>
            <a:picLocks noGrp="1" noChangeAspect="1"/>
          </p:cNvPicPr>
          <p:nvPr>
            <p:ph type="pic" sz="quarter" idx="12"/>
          </p:nvPr>
        </p:nvPicPr>
        <p:blipFill rotWithShape="1">
          <a:blip r:embed="rId5"/>
          <a:srcRect t="12698" b="28796"/>
          <a:stretch/>
        </p:blipFill>
        <p:spPr>
          <a:xfrm>
            <a:off x="3194050" y="4586288"/>
            <a:ext cx="2817813" cy="2271712"/>
          </a:xfrm>
        </p:spPr>
      </p:pic>
      <p:pic>
        <p:nvPicPr>
          <p:cNvPr id="17" name="Picture Placeholder 16">
            <a:extLst>
              <a:ext uri="{FF2B5EF4-FFF2-40B4-BE49-F238E27FC236}">
                <a16:creationId xmlns:a16="http://schemas.microsoft.com/office/drawing/2014/main" id="{10B59E6A-21EF-41A3-8144-A62F22CC0DE7}"/>
              </a:ext>
            </a:extLst>
          </p:cNvPr>
          <p:cNvPicPr>
            <a:picLocks noGrp="1" noChangeAspect="1"/>
          </p:cNvPicPr>
          <p:nvPr>
            <p:ph type="pic" sz="quarter" idx="13"/>
          </p:nvPr>
        </p:nvPicPr>
        <p:blipFill>
          <a:blip r:embed="rId6"/>
          <a:srcRect t="9689" b="9689"/>
          <a:stretch/>
        </p:blipFill>
        <p:spPr>
          <a:xfrm>
            <a:off x="6179737" y="4586414"/>
            <a:ext cx="2817564" cy="2271585"/>
          </a:xfrm>
        </p:spPr>
      </p:pic>
      <p:pic>
        <p:nvPicPr>
          <p:cNvPr id="13" name="Picture Placeholder 12">
            <a:extLst>
              <a:ext uri="{FF2B5EF4-FFF2-40B4-BE49-F238E27FC236}">
                <a16:creationId xmlns:a16="http://schemas.microsoft.com/office/drawing/2014/main" id="{246414AF-9283-4C25-879A-B32AF6A957FD}"/>
              </a:ext>
            </a:extLst>
          </p:cNvPr>
          <p:cNvPicPr>
            <a:picLocks noGrp="1" noChangeAspect="1"/>
          </p:cNvPicPr>
          <p:nvPr>
            <p:ph type="pic" sz="quarter" idx="14"/>
          </p:nvPr>
        </p:nvPicPr>
        <p:blipFill rotWithShape="1">
          <a:blip r:embed="rId7"/>
          <a:srcRect l="25862" r="4116"/>
          <a:stretch/>
        </p:blipFill>
        <p:spPr>
          <a:xfrm>
            <a:off x="6177889" y="2030436"/>
            <a:ext cx="2817564" cy="2403769"/>
          </a:xfrm>
        </p:spPr>
      </p:pic>
      <p:pic>
        <p:nvPicPr>
          <p:cNvPr id="15" name="Picture Placeholder 14" descr="A picture containing track and field, person, sport, jumping&#10;&#10;Description automatically generated">
            <a:extLst>
              <a:ext uri="{FF2B5EF4-FFF2-40B4-BE49-F238E27FC236}">
                <a16:creationId xmlns:a16="http://schemas.microsoft.com/office/drawing/2014/main" id="{E184489D-59CA-4EE3-8DE5-897FBE559ADC}"/>
              </a:ext>
            </a:extLst>
          </p:cNvPr>
          <p:cNvPicPr>
            <a:picLocks noGrp="1" noChangeAspect="1"/>
          </p:cNvPicPr>
          <p:nvPr>
            <p:ph type="pic" sz="quarter" idx="15"/>
          </p:nvPr>
        </p:nvPicPr>
        <p:blipFill>
          <a:blip r:embed="rId8"/>
          <a:srcRect l="1114" r="1114"/>
          <a:stretch>
            <a:fillRect/>
          </a:stretch>
        </p:blipFill>
        <p:spPr/>
      </p:pic>
      <p:pic>
        <p:nvPicPr>
          <p:cNvPr id="21" name="Picture 20" descr="A picture containing text, clipart&#10;&#10;Description automatically generated">
            <a:extLst>
              <a:ext uri="{FF2B5EF4-FFF2-40B4-BE49-F238E27FC236}">
                <a16:creationId xmlns:a16="http://schemas.microsoft.com/office/drawing/2014/main" id="{1A9ED383-1C3A-4359-9BF1-D68C8E1840E7}"/>
              </a:ext>
            </a:extLst>
          </p:cNvPr>
          <p:cNvPicPr>
            <a:picLocks noChangeAspect="1"/>
          </p:cNvPicPr>
          <p:nvPr/>
        </p:nvPicPr>
        <p:blipFill>
          <a:blip r:embed="rId9"/>
          <a:stretch>
            <a:fillRect/>
          </a:stretch>
        </p:blipFill>
        <p:spPr>
          <a:xfrm>
            <a:off x="317802" y="5055668"/>
            <a:ext cx="2517996" cy="1165957"/>
          </a:xfrm>
          <a:prstGeom prst="rect">
            <a:avLst/>
          </a:prstGeom>
        </p:spPr>
      </p:pic>
      <p:sp>
        <p:nvSpPr>
          <p:cNvPr id="2" name="TextBox 1">
            <a:extLst>
              <a:ext uri="{FF2B5EF4-FFF2-40B4-BE49-F238E27FC236}">
                <a16:creationId xmlns:a16="http://schemas.microsoft.com/office/drawing/2014/main" id="{C95C5DDB-299A-4979-B453-939C34E336C5}"/>
              </a:ext>
            </a:extLst>
          </p:cNvPr>
          <p:cNvSpPr txBox="1"/>
          <p:nvPr/>
        </p:nvSpPr>
        <p:spPr>
          <a:xfrm>
            <a:off x="6345382" y="221673"/>
            <a:ext cx="2327563" cy="1323439"/>
          </a:xfrm>
          <a:prstGeom prst="rect">
            <a:avLst/>
          </a:prstGeom>
          <a:noFill/>
        </p:spPr>
        <p:txBody>
          <a:bodyPr wrap="square" rtlCol="0">
            <a:spAutoFit/>
          </a:bodyPr>
          <a:lstStyle/>
          <a:p>
            <a:r>
              <a:rPr lang="en-US" sz="4000" dirty="0">
                <a:solidFill>
                  <a:schemeClr val="bg1"/>
                </a:solidFill>
              </a:rPr>
              <a:t>Sports Legacy</a:t>
            </a:r>
          </a:p>
        </p:txBody>
      </p:sp>
    </p:spTree>
    <p:extLst>
      <p:ext uri="{BB962C8B-B14F-4D97-AF65-F5344CB8AC3E}">
        <p14:creationId xmlns:p14="http://schemas.microsoft.com/office/powerpoint/2010/main" val="2869595402"/>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6661</TotalTime>
  <Words>2315</Words>
  <Application>Microsoft Office PowerPoint</Application>
  <PresentationFormat>Widescreen</PresentationFormat>
  <Paragraphs>182</Paragraphs>
  <Slides>24</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Constantia</vt:lpstr>
      <vt:lpstr>Corbel</vt:lpstr>
      <vt:lpstr>Helvetica Light</vt:lpstr>
      <vt:lpstr>Open Sans</vt:lpstr>
      <vt:lpstr>Raleway</vt:lpstr>
      <vt:lpstr>Office Theme</vt:lpstr>
      <vt:lpstr>A PROUD HERITAGE</vt:lpstr>
      <vt:lpstr>Areas of Interest</vt:lpstr>
      <vt:lpstr>PowerPoint Presentation</vt:lpstr>
      <vt:lpstr>PowerPoint Presentation</vt:lpstr>
      <vt:lpstr>Photo Collage</vt:lpstr>
      <vt:lpstr>PowerPoint Presentation</vt:lpstr>
      <vt:lpstr>Photo Collage</vt:lpstr>
      <vt:lpstr>Long Beach Black Church from 1903 </vt:lpstr>
      <vt:lpstr>PowerPoint Presentation</vt:lpstr>
      <vt:lpstr>PowerPoint Presentation</vt:lpstr>
      <vt:lpstr>Akinsanya Kambon</vt:lpstr>
      <vt:lpstr>FORGOTTEN IMAGES</vt:lpstr>
      <vt:lpstr>Music  Before there was West Coast Rap there was Soul &amp; R &amp;B in the LBC</vt:lpstr>
      <vt:lpstr>Looking Ahead!  Recovery Act Fund Reinvestment  </vt:lpstr>
      <vt:lpstr>Heritage Park </vt:lpstr>
      <vt:lpstr>PowerPoint Presentation</vt:lpstr>
      <vt:lpstr>Potential for a Destination  Wall Installation  MLK &amp; PCH</vt:lpstr>
      <vt:lpstr>PowerPoint Presentation</vt:lpstr>
      <vt:lpstr>Housing </vt:lpstr>
      <vt:lpstr>Impact of Crackerboxes </vt:lpstr>
      <vt:lpstr>Home Improvements</vt:lpstr>
      <vt:lpstr>Economic Development  Empowerment Zone  Central Area Business Association  Midtown Business Improvement District     </vt:lpstr>
      <vt:lpstr>Specific  Ask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PROUD HERITAGE</dc:title>
  <dc:creator>Sharon</dc:creator>
  <cp:lastModifiedBy>Sharon Diggs-Jackson</cp:lastModifiedBy>
  <cp:revision>71</cp:revision>
  <cp:lastPrinted>2021-07-03T22:11:49Z</cp:lastPrinted>
  <dcterms:created xsi:type="dcterms:W3CDTF">2021-05-30T20:59:46Z</dcterms:created>
  <dcterms:modified xsi:type="dcterms:W3CDTF">2022-03-24T02:41:47Z</dcterms:modified>
</cp:coreProperties>
</file>